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3" r:id="rId2"/>
    <p:sldId id="262" r:id="rId3"/>
  </p:sldIdLst>
  <p:sldSz cx="7559675" cy="1069181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CC"/>
    <a:srgbClr val="CCFF66"/>
    <a:srgbClr val="FFFF66"/>
    <a:srgbClr val="FF6699"/>
    <a:srgbClr val="35FB3A"/>
    <a:srgbClr val="FF0066"/>
    <a:srgbClr val="CCFFCC"/>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542" autoAdjust="0"/>
  </p:normalViewPr>
  <p:slideViewPr>
    <p:cSldViewPr snapToGrid="0" showGuides="1">
      <p:cViewPr>
        <p:scale>
          <a:sx n="90" d="100"/>
          <a:sy n="90" d="100"/>
        </p:scale>
        <p:origin x="144" y="-2892"/>
      </p:cViewPr>
      <p:guideLst>
        <p:guide orient="horz" pos="334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7T05:25:29.623"/>
    </inkml:context>
    <inkml:brush xml:id="br0">
      <inkml:brushProperty name="width" value="0.1" units="cm"/>
      <inkml:brushProperty name="height" value="0.2" units="cm"/>
      <inkml:brushProperty name="color" value="#FFACD5"/>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5:27:09.382"/>
    </inkml:context>
    <inkml:brush xml:id="br0">
      <inkml:brushProperty name="width" value="0.1" units="cm"/>
      <inkml:brushProperty name="height" value="0.1" units="cm"/>
      <inkml:brushProperty name="color" value="#FFC11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3T01:18:28.485"/>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3T01:18:29.492"/>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3T01:23:19.141"/>
    </inkml:context>
    <inkml:brush xml:id="br0">
      <inkml:brushProperty name="width" value="0.35" units="cm"/>
      <inkml:brushProperty name="height" value="2.1" units="cm"/>
      <inkml:brushProperty name="color" value="#33CCFF"/>
      <inkml:brushProperty name="ignorePressure" value="1"/>
      <inkml:brushProperty name="inkEffects" value="pencil"/>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3T01:24:29.829"/>
    </inkml:context>
    <inkml:brush xml:id="br0">
      <inkml:brushProperty name="width" value="0.35" units="cm"/>
      <inkml:brushProperty name="height" value="2.1" units="cm"/>
      <inkml:brushProperty name="color" value="#33CCFF"/>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3FEB42-C2D5-4258-8813-EDA0EB13D066}" type="datetimeFigureOut">
              <a:rPr kumimoji="1" lang="ja-JP" altLang="en-US" smtClean="0"/>
              <a:t>2023/5/18</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B7877A7-7995-4856-B89C-0A7D245F4323}" type="slidenum">
              <a:rPr kumimoji="1" lang="ja-JP" altLang="en-US" smtClean="0"/>
              <a:t>‹#›</a:t>
            </a:fld>
            <a:endParaRPr kumimoji="1" lang="ja-JP" altLang="en-US"/>
          </a:p>
        </p:txBody>
      </p:sp>
    </p:spTree>
    <p:extLst>
      <p:ext uri="{BB962C8B-B14F-4D97-AF65-F5344CB8AC3E}">
        <p14:creationId xmlns:p14="http://schemas.microsoft.com/office/powerpoint/2010/main" val="42587972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288918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327097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90648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81235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83594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286509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325516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152384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267284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233436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7FF32A-8210-4AB3-AE0B-425A6CD955B4}" type="datetimeFigureOut">
              <a:rPr kumimoji="1" lang="ja-JP" altLang="en-US" smtClean="0"/>
              <a:t>2023/5/18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149866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27FF32A-8210-4AB3-AE0B-425A6CD955B4}" type="datetimeFigureOut">
              <a:rPr kumimoji="1" lang="ja-JP" altLang="en-US" smtClean="0"/>
              <a:t>2023/5/18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986040C-0D9C-4EA0-9283-B4B5273EC108}" type="slidenum">
              <a:rPr kumimoji="1" lang="ja-JP" altLang="en-US" smtClean="0"/>
              <a:t>‹#›</a:t>
            </a:fld>
            <a:endParaRPr kumimoji="1" lang="ja-JP" altLang="en-US"/>
          </a:p>
        </p:txBody>
      </p:sp>
    </p:spTree>
    <p:extLst>
      <p:ext uri="{BB962C8B-B14F-4D97-AF65-F5344CB8AC3E}">
        <p14:creationId xmlns:p14="http://schemas.microsoft.com/office/powerpoint/2010/main" val="2904792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5.png"/><Relationship Id="rId26" Type="http://schemas.openxmlformats.org/officeDocument/2006/relationships/image" Target="../media/image23.jpeg"/><Relationship Id="rId39" Type="http://schemas.microsoft.com/office/2007/relationships/hdphoto" Target="../media/hdphoto6.wdp"/><Relationship Id="rId3" Type="http://schemas.openxmlformats.org/officeDocument/2006/relationships/image" Target="../media/image2.png"/><Relationship Id="rId21" Type="http://schemas.openxmlformats.org/officeDocument/2006/relationships/image" Target="../media/image18.jpeg"/><Relationship Id="rId34" Type="http://schemas.openxmlformats.org/officeDocument/2006/relationships/image" Target="../media/image30.png"/><Relationship Id="rId42" Type="http://schemas.microsoft.com/office/2007/relationships/hdphoto" Target="../media/hdphoto7.wdp"/><Relationship Id="rId47" Type="http://schemas.openxmlformats.org/officeDocument/2006/relationships/image" Target="../media/image39.jpeg"/><Relationship Id="rId50" Type="http://schemas.openxmlformats.org/officeDocument/2006/relationships/image" Target="../media/image42.jpe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2.jpeg"/><Relationship Id="rId33" Type="http://schemas.microsoft.com/office/2007/relationships/hdphoto" Target="../media/hdphoto3.wdp"/><Relationship Id="rId38" Type="http://schemas.openxmlformats.org/officeDocument/2006/relationships/image" Target="../media/image32.png"/><Relationship Id="rId46" Type="http://schemas.openxmlformats.org/officeDocument/2006/relationships/image" Target="../media/image38.png"/><Relationship Id="rId2" Type="http://schemas.openxmlformats.org/officeDocument/2006/relationships/image" Target="../media/image1.png"/><Relationship Id="rId16" Type="http://schemas.microsoft.com/office/2007/relationships/hdphoto" Target="../media/hdphoto2.wdp"/><Relationship Id="rId20" Type="http://schemas.openxmlformats.org/officeDocument/2006/relationships/image" Target="../media/image17.jpeg"/><Relationship Id="rId29" Type="http://schemas.openxmlformats.org/officeDocument/2006/relationships/image" Target="../media/image26.jpeg"/><Relationship Id="rId41"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1.jpeg"/><Relationship Id="rId32" Type="http://schemas.openxmlformats.org/officeDocument/2006/relationships/image" Target="../media/image29.png"/><Relationship Id="rId37" Type="http://schemas.microsoft.com/office/2007/relationships/hdphoto" Target="../media/hdphoto5.wdp"/><Relationship Id="rId40" Type="http://schemas.openxmlformats.org/officeDocument/2006/relationships/image" Target="../media/image33.jpeg"/><Relationship Id="rId45" Type="http://schemas.openxmlformats.org/officeDocument/2006/relationships/image" Target="../media/image37.jpe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0.jpeg"/><Relationship Id="rId28" Type="http://schemas.openxmlformats.org/officeDocument/2006/relationships/image" Target="../media/image25.jpeg"/><Relationship Id="rId36" Type="http://schemas.openxmlformats.org/officeDocument/2006/relationships/image" Target="../media/image31.png"/><Relationship Id="rId49" Type="http://schemas.openxmlformats.org/officeDocument/2006/relationships/image" Target="../media/image41.jpeg"/><Relationship Id="rId10" Type="http://schemas.microsoft.com/office/2007/relationships/hdphoto" Target="../media/hdphoto1.wdp"/><Relationship Id="rId19" Type="http://schemas.openxmlformats.org/officeDocument/2006/relationships/image" Target="../media/image16.jpeg"/><Relationship Id="rId31" Type="http://schemas.openxmlformats.org/officeDocument/2006/relationships/image" Target="../media/image28.jpeg"/><Relationship Id="rId44"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eg"/><Relationship Id="rId35" Type="http://schemas.microsoft.com/office/2007/relationships/hdphoto" Target="../media/hdphoto4.wdp"/><Relationship Id="rId43" Type="http://schemas.openxmlformats.org/officeDocument/2006/relationships/image" Target="../media/image35.jpeg"/><Relationship Id="rId48" Type="http://schemas.openxmlformats.org/officeDocument/2006/relationships/image" Target="../media/image40.jpe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47" Type="http://schemas.openxmlformats.org/officeDocument/2006/relationships/customXml" Target="../ink/ink2.xml"/><Relationship Id="rId68" Type="http://schemas.openxmlformats.org/officeDocument/2006/relationships/image" Target="../media/image76.png"/><Relationship Id="rId76" Type="http://schemas.openxmlformats.org/officeDocument/2006/relationships/image" Target="../media/image54.jpeg"/><Relationship Id="rId84" Type="http://schemas.openxmlformats.org/officeDocument/2006/relationships/image" Target="../media/image60.jpeg"/><Relationship Id="rId89" Type="http://schemas.openxmlformats.org/officeDocument/2006/relationships/image" Target="../media/image65.jpeg"/><Relationship Id="rId97" Type="http://schemas.openxmlformats.org/officeDocument/2006/relationships/image" Target="../media/image73.jpeg"/><Relationship Id="rId104" Type="http://schemas.openxmlformats.org/officeDocument/2006/relationships/image" Target="../media/image79.jpeg"/><Relationship Id="rId7" Type="http://schemas.openxmlformats.org/officeDocument/2006/relationships/image" Target="../media/image47.png"/><Relationship Id="rId46" Type="http://schemas.openxmlformats.org/officeDocument/2006/relationships/image" Target="../media/image71.png"/><Relationship Id="rId59" Type="http://schemas.openxmlformats.org/officeDocument/2006/relationships/customXml" Target="../ink/ink5.xml"/><Relationship Id="rId67" Type="http://schemas.openxmlformats.org/officeDocument/2006/relationships/customXml" Target="../ink/ink6.xml"/><Relationship Id="rId71" Type="http://schemas.openxmlformats.org/officeDocument/2006/relationships/image" Target="../media/image49.jpeg"/><Relationship Id="rId92" Type="http://schemas.openxmlformats.org/officeDocument/2006/relationships/image" Target="../media/image68.jpeg"/><Relationship Id="rId103" Type="http://schemas.openxmlformats.org/officeDocument/2006/relationships/image" Target="../media/image78.jpeg"/><Relationship Id="rId108" Type="http://schemas.openxmlformats.org/officeDocument/2006/relationships/image" Target="../media/image83.png"/><Relationship Id="rId2" Type="http://schemas.openxmlformats.org/officeDocument/2006/relationships/image" Target="../media/image43.jpeg"/><Relationship Id="rId70" Type="http://schemas.openxmlformats.org/officeDocument/2006/relationships/image" Target="../media/image15.png"/><Relationship Id="rId75" Type="http://schemas.openxmlformats.org/officeDocument/2006/relationships/image" Target="../media/image53.jpeg"/><Relationship Id="rId83" Type="http://schemas.microsoft.com/office/2007/relationships/hdphoto" Target="../media/hdphoto9.wdp"/><Relationship Id="rId88" Type="http://schemas.openxmlformats.org/officeDocument/2006/relationships/image" Target="../media/image64.jpeg"/><Relationship Id="rId91" Type="http://schemas.openxmlformats.org/officeDocument/2006/relationships/image" Target="../media/image67.jpeg"/><Relationship Id="rId96" Type="http://schemas.openxmlformats.org/officeDocument/2006/relationships/image" Target="../media/image72.jpeg"/><Relationship Id="rId107"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4.png"/><Relationship Id="rId58" Type="http://schemas.openxmlformats.org/officeDocument/2006/relationships/image" Target="../media/image69.png"/><Relationship Id="rId66" Type="http://schemas.openxmlformats.org/officeDocument/2006/relationships/image" Target="../media/image75.png"/><Relationship Id="rId74" Type="http://schemas.openxmlformats.org/officeDocument/2006/relationships/image" Target="../media/image52.jpeg"/><Relationship Id="rId79" Type="http://schemas.microsoft.com/office/2007/relationships/hdphoto" Target="../media/hdphoto8.wdp"/><Relationship Id="rId87" Type="http://schemas.openxmlformats.org/officeDocument/2006/relationships/image" Target="../media/image63.jpeg"/><Relationship Id="rId102" Type="http://schemas.microsoft.com/office/2007/relationships/hdphoto" Target="../media/hdphoto10.wdp"/><Relationship Id="rId5" Type="http://schemas.openxmlformats.org/officeDocument/2006/relationships/image" Target="../media/image46.jpeg"/><Relationship Id="rId49" Type="http://schemas.openxmlformats.org/officeDocument/2006/relationships/customXml" Target="../ink/ink3.xml"/><Relationship Id="rId57" Type="http://schemas.openxmlformats.org/officeDocument/2006/relationships/customXml" Target="../ink/ink4.xml"/><Relationship Id="rId82" Type="http://schemas.openxmlformats.org/officeDocument/2006/relationships/image" Target="../media/image59.png"/><Relationship Id="rId90" Type="http://schemas.openxmlformats.org/officeDocument/2006/relationships/image" Target="../media/image66.jpeg"/><Relationship Id="rId95" Type="http://schemas.openxmlformats.org/officeDocument/2006/relationships/image" Target="../media/image71.jpeg"/><Relationship Id="rId106" Type="http://schemas.openxmlformats.org/officeDocument/2006/relationships/image" Target="../media/image81.png"/><Relationship Id="rId73" Type="http://schemas.openxmlformats.org/officeDocument/2006/relationships/image" Target="../media/image51.jpeg"/><Relationship Id="rId78" Type="http://schemas.openxmlformats.org/officeDocument/2006/relationships/image" Target="../media/image56.png"/><Relationship Id="rId81" Type="http://schemas.openxmlformats.org/officeDocument/2006/relationships/image" Target="../media/image58.png"/><Relationship Id="rId86" Type="http://schemas.openxmlformats.org/officeDocument/2006/relationships/image" Target="../media/image62.png"/><Relationship Id="rId94" Type="http://schemas.openxmlformats.org/officeDocument/2006/relationships/image" Target="../media/image70.jpeg"/><Relationship Id="rId99" Type="http://schemas.openxmlformats.org/officeDocument/2006/relationships/image" Target="../media/image75.jpeg"/><Relationship Id="rId101" Type="http://schemas.openxmlformats.org/officeDocument/2006/relationships/image" Target="../media/image77.png"/><Relationship Id="rId4" Type="http://schemas.openxmlformats.org/officeDocument/2006/relationships/image" Target="../media/image45.jpeg"/><Relationship Id="rId48" Type="http://schemas.openxmlformats.org/officeDocument/2006/relationships/image" Target="../media/image72.png"/><Relationship Id="rId56" Type="http://schemas.openxmlformats.org/officeDocument/2006/relationships/image" Target="../media/image68.png"/><Relationship Id="rId69" Type="http://schemas.openxmlformats.org/officeDocument/2006/relationships/image" Target="../media/image48.png"/><Relationship Id="rId77" Type="http://schemas.openxmlformats.org/officeDocument/2006/relationships/image" Target="../media/image55.png"/><Relationship Id="rId100" Type="http://schemas.openxmlformats.org/officeDocument/2006/relationships/image" Target="../media/image76.jpeg"/><Relationship Id="rId105" Type="http://schemas.openxmlformats.org/officeDocument/2006/relationships/image" Target="../media/image80.jpeg"/><Relationship Id="rId8" Type="http://schemas.openxmlformats.org/officeDocument/2006/relationships/customXml" Target="../ink/ink1.xml"/><Relationship Id="rId72" Type="http://schemas.openxmlformats.org/officeDocument/2006/relationships/image" Target="../media/image50.jpeg"/><Relationship Id="rId80" Type="http://schemas.openxmlformats.org/officeDocument/2006/relationships/image" Target="../media/image57.png"/><Relationship Id="rId85" Type="http://schemas.openxmlformats.org/officeDocument/2006/relationships/image" Target="../media/image61.png"/><Relationship Id="rId93" Type="http://schemas.openxmlformats.org/officeDocument/2006/relationships/image" Target="../media/image69.jpeg"/><Relationship Id="rId98" Type="http://schemas.openxmlformats.org/officeDocument/2006/relationships/image" Target="../media/image74.jpeg"/><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1285AC6D-29EE-844F-D91F-696FD05BF17D}"/>
              </a:ext>
            </a:extLst>
          </p:cNvPr>
          <p:cNvPicPr>
            <a:picLocks noChangeAspect="1"/>
          </p:cNvPicPr>
          <p:nvPr/>
        </p:nvPicPr>
        <p:blipFill>
          <a:blip r:embed="rId2"/>
          <a:stretch>
            <a:fillRect/>
          </a:stretch>
        </p:blipFill>
        <p:spPr>
          <a:xfrm>
            <a:off x="7895988" y="4943387"/>
            <a:ext cx="643530" cy="643530"/>
          </a:xfrm>
          <a:prstGeom prst="rect">
            <a:avLst/>
          </a:prstGeom>
        </p:spPr>
      </p:pic>
      <p:cxnSp>
        <p:nvCxnSpPr>
          <p:cNvPr id="11" name="直線コネクタ 10"/>
          <p:cNvCxnSpPr/>
          <p:nvPr/>
        </p:nvCxnSpPr>
        <p:spPr>
          <a:xfrm>
            <a:off x="147246" y="1244503"/>
            <a:ext cx="7146259" cy="1"/>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32" name="テキスト ボックス 31"/>
          <p:cNvSpPr txBox="1"/>
          <p:nvPr/>
        </p:nvSpPr>
        <p:spPr>
          <a:xfrm>
            <a:off x="38031" y="272094"/>
            <a:ext cx="5059093" cy="1072802"/>
          </a:xfrm>
          <a:prstGeom prst="rect">
            <a:avLst/>
          </a:prstGeom>
          <a:noFill/>
        </p:spPr>
        <p:txBody>
          <a:bodyPr wrap="square" rtlCol="0">
            <a:noAutofit/>
          </a:bodyPr>
          <a:lstStyle/>
          <a:p>
            <a:r>
              <a:rPr kumimoji="1" lang="ja-JP" altLang="en-US" sz="200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　</a:t>
            </a:r>
            <a:r>
              <a:rPr kumimoji="1" lang="ja-JP" altLang="en-US" sz="21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と</a:t>
            </a:r>
            <a:r>
              <a:rPr kumimoji="1" lang="ja-JP" altLang="en-US" sz="2100" dirty="0" err="1">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みぐ</a:t>
            </a:r>
            <a:r>
              <a:rPr kumimoji="1" lang="ja-JP" altLang="en-US" sz="21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すく市「</a:t>
            </a:r>
            <a:r>
              <a:rPr lang="ja-JP" altLang="en-US" sz="21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助け合い❤支え愛」　</a:t>
            </a:r>
            <a:endParaRPr lang="en-US" altLang="ja-JP" sz="21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endParaRPr>
          </a:p>
          <a:p>
            <a:r>
              <a:rPr lang="ja-JP" altLang="en-US" sz="28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 地域</a:t>
            </a:r>
            <a:r>
              <a:rPr lang="ja-JP" altLang="en-US" sz="24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づくり</a:t>
            </a:r>
            <a:r>
              <a:rPr lang="ja-JP" altLang="en-US" sz="3600" dirty="0" err="1">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ゆん</a:t>
            </a:r>
            <a:r>
              <a:rPr lang="ja-JP" altLang="en-US" sz="36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たく</a:t>
            </a:r>
            <a:r>
              <a:rPr lang="ja-JP" altLang="en-US" sz="32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会だより</a:t>
            </a:r>
            <a:endParaRPr lang="en-US" altLang="ja-JP" sz="2000" dirty="0">
              <a:ln w="95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endParaRPr>
          </a:p>
          <a:p>
            <a:endParaRPr kumimoji="1" lang="ja-JP" altLang="en-US" sz="240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7" name="円形吹き出し 6"/>
          <p:cNvSpPr/>
          <p:nvPr/>
        </p:nvSpPr>
        <p:spPr>
          <a:xfrm>
            <a:off x="4768753" y="290863"/>
            <a:ext cx="895415" cy="569250"/>
          </a:xfrm>
          <a:prstGeom prst="wedgeEllipseCallout">
            <a:avLst>
              <a:gd name="adj1" fmla="val -39090"/>
              <a:gd name="adj2" fmla="val 58747"/>
            </a:avLst>
          </a:prstGeom>
          <a:ln w="28575"/>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dirty="0"/>
              <a:t>Vol.</a:t>
            </a:r>
            <a:r>
              <a:rPr lang="en-US" altLang="ja-JP" dirty="0"/>
              <a:t>21</a:t>
            </a:r>
            <a:endParaRPr kumimoji="1" lang="ja-JP" altLang="en-US" dirty="0"/>
          </a:p>
        </p:txBody>
      </p:sp>
      <p:sp>
        <p:nvSpPr>
          <p:cNvPr id="8" name="正方形/長方形 7"/>
          <p:cNvSpPr/>
          <p:nvPr/>
        </p:nvSpPr>
        <p:spPr>
          <a:xfrm>
            <a:off x="41122" y="27986"/>
            <a:ext cx="7582134" cy="22157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t>豊見城市社会福祉協議会　生活支援体制整備事業　生活支援コーディネーター新聞①　令和５年６月１日発行</a:t>
            </a:r>
          </a:p>
        </p:txBody>
      </p:sp>
      <p:pic>
        <p:nvPicPr>
          <p:cNvPr id="114" name="Picture 2" descr="「さくらの花びら...」の画像検索結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84" r="13487" b="57065"/>
          <a:stretch/>
        </p:blipFill>
        <p:spPr bwMode="auto">
          <a:xfrm rot="2783732">
            <a:off x="8487436" y="6191259"/>
            <a:ext cx="357118" cy="312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さくらの花びら...」の画像検索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6" t="2961" r="59348" b="45601"/>
          <a:stretch/>
        </p:blipFill>
        <p:spPr bwMode="auto">
          <a:xfrm>
            <a:off x="8084325" y="6242082"/>
            <a:ext cx="247520" cy="244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さくらの花びら...」の画像検索結果"/>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484" r="13487" b="57065"/>
          <a:stretch/>
        </p:blipFill>
        <p:spPr bwMode="auto">
          <a:xfrm>
            <a:off x="8915201" y="5183415"/>
            <a:ext cx="358651" cy="31407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さくらの花びら...」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484" r="13487" b="57065"/>
          <a:stretch/>
        </p:blipFill>
        <p:spPr bwMode="auto">
          <a:xfrm rot="954971">
            <a:off x="7830479" y="2204571"/>
            <a:ext cx="366282" cy="32075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さくらの花びら...」の画像検索結果"/>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484" r="13487" b="57065"/>
          <a:stretch/>
        </p:blipFill>
        <p:spPr bwMode="auto">
          <a:xfrm rot="954971">
            <a:off x="7809832" y="2497050"/>
            <a:ext cx="246258" cy="21564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さくらの花びら...」の画像検索結果">
            <a:extLst>
              <a:ext uri="{FF2B5EF4-FFF2-40B4-BE49-F238E27FC236}">
                <a16:creationId xmlns:a16="http://schemas.microsoft.com/office/drawing/2014/main" id="{351EF105-523C-42F3-A3D3-FC9C02FAD0A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484" r="13487" b="57065"/>
          <a:stretch/>
        </p:blipFill>
        <p:spPr bwMode="auto">
          <a:xfrm>
            <a:off x="7793519" y="2872539"/>
            <a:ext cx="440271" cy="385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キラキラしているマークの白黒シルエット02 | 無料のAi・PNG白黒 ...">
            <a:extLst>
              <a:ext uri="{FF2B5EF4-FFF2-40B4-BE49-F238E27FC236}">
                <a16:creationId xmlns:a16="http://schemas.microsoft.com/office/drawing/2014/main" id="{A005A445-A907-49C4-8306-52B72183FAEC}"/>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2933" t="9528" r="44022" b="39856"/>
          <a:stretch/>
        </p:blipFill>
        <p:spPr bwMode="auto">
          <a:xfrm rot="1682443">
            <a:off x="8059855" y="3435685"/>
            <a:ext cx="461503" cy="7530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3108E935-0F5E-BCD4-49F9-CDF51EBF00FE}"/>
              </a:ext>
            </a:extLst>
          </p:cNvPr>
          <p:cNvGrpSpPr/>
          <p:nvPr/>
        </p:nvGrpSpPr>
        <p:grpSpPr>
          <a:xfrm>
            <a:off x="5477844" y="264043"/>
            <a:ext cx="2077268" cy="1011944"/>
            <a:chOff x="5477844" y="264043"/>
            <a:chExt cx="2077268" cy="1011944"/>
          </a:xfrm>
        </p:grpSpPr>
        <p:sp>
          <p:nvSpPr>
            <p:cNvPr id="2" name="角丸四角形 1"/>
            <p:cNvSpPr/>
            <p:nvPr/>
          </p:nvSpPr>
          <p:spPr>
            <a:xfrm>
              <a:off x="5477844" y="918571"/>
              <a:ext cx="2077268" cy="357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UD デジタル 教科書体 NP-B" panose="02020700000000000000" pitchFamily="18" charset="-128"/>
                  <a:ea typeface="UD デジタル 教科書体 NP-B" panose="02020700000000000000" pitchFamily="18" charset="-128"/>
                </a:rPr>
                <a:t>第２層生活支援コーディネーター</a:t>
              </a:r>
              <a:endParaRPr kumimoji="1" lang="en-US" altLang="ja-JP" sz="9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900" dirty="0">
                  <a:solidFill>
                    <a:schemeClr val="tx1"/>
                  </a:solidFill>
                  <a:latin typeface="UD デジタル 教科書体 NP-B" panose="02020700000000000000" pitchFamily="18" charset="-128"/>
                  <a:ea typeface="UD デジタル 教科書体 NP-B" panose="02020700000000000000" pitchFamily="18" charset="-128"/>
                </a:rPr>
                <a:t>田仲育恵・上原聡江・上原ひかる</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pic>
          <p:nvPicPr>
            <p:cNvPr id="50" name="図 49"/>
            <p:cNvPicPr>
              <a:picLocks noChangeAspect="1"/>
            </p:cNvPicPr>
            <p:nvPr/>
          </p:nvPicPr>
          <p:blipFill rotWithShape="1">
            <a:blip r:embed="rId11" cstate="print">
              <a:extLst>
                <a:ext uri="{28A0092B-C50C-407E-A947-70E740481C1C}">
                  <a14:useLocalDpi xmlns:a14="http://schemas.microsoft.com/office/drawing/2010/main" val="0"/>
                </a:ext>
              </a:extLst>
            </a:blip>
            <a:srcRect t="22336" b="21618"/>
            <a:stretch/>
          </p:blipFill>
          <p:spPr>
            <a:xfrm>
              <a:off x="6157034" y="264043"/>
              <a:ext cx="790085" cy="701964"/>
            </a:xfrm>
            <a:prstGeom prst="rect">
              <a:avLst/>
            </a:prstGeom>
          </p:spPr>
        </p:pic>
        <p:pic>
          <p:nvPicPr>
            <p:cNvPr id="56" name="図 55">
              <a:extLst>
                <a:ext uri="{FF2B5EF4-FFF2-40B4-BE49-F238E27FC236}">
                  <a16:creationId xmlns:a16="http://schemas.microsoft.com/office/drawing/2014/main" id="{6394981C-F569-3DF5-ED97-25E66D76E3B4}"/>
                </a:ext>
              </a:extLst>
            </p:cNvPr>
            <p:cNvPicPr>
              <a:picLocks noChangeAspect="1"/>
            </p:cNvPicPr>
            <p:nvPr/>
          </p:nvPicPr>
          <p:blipFill rotWithShape="1">
            <a:blip r:embed="rId12"/>
            <a:srcRect r="3867" b="13100"/>
            <a:stretch/>
          </p:blipFill>
          <p:spPr>
            <a:xfrm>
              <a:off x="5689759" y="285468"/>
              <a:ext cx="570581" cy="676967"/>
            </a:xfrm>
            <a:prstGeom prst="rect">
              <a:avLst/>
            </a:prstGeom>
          </p:spPr>
        </p:pic>
        <p:pic>
          <p:nvPicPr>
            <p:cNvPr id="60" name="図 59">
              <a:extLst>
                <a:ext uri="{FF2B5EF4-FFF2-40B4-BE49-F238E27FC236}">
                  <a16:creationId xmlns:a16="http://schemas.microsoft.com/office/drawing/2014/main" id="{81EF1D8B-3BC6-425D-14AD-CDB36852283F}"/>
                </a:ext>
              </a:extLst>
            </p:cNvPr>
            <p:cNvPicPr>
              <a:picLocks noChangeAspect="1"/>
            </p:cNvPicPr>
            <p:nvPr/>
          </p:nvPicPr>
          <p:blipFill rotWithShape="1">
            <a:blip r:embed="rId13"/>
            <a:srcRect r="6769" b="25653"/>
            <a:stretch/>
          </p:blipFill>
          <p:spPr>
            <a:xfrm>
              <a:off x="6860082" y="310279"/>
              <a:ext cx="533137" cy="654081"/>
            </a:xfrm>
            <a:prstGeom prst="rect">
              <a:avLst/>
            </a:prstGeom>
          </p:spPr>
        </p:pic>
      </p:grpSp>
      <p:sp>
        <p:nvSpPr>
          <p:cNvPr id="126" name="テキスト ボックス 125">
            <a:extLst>
              <a:ext uri="{FF2B5EF4-FFF2-40B4-BE49-F238E27FC236}">
                <a16:creationId xmlns:a16="http://schemas.microsoft.com/office/drawing/2014/main" id="{19F5FCAB-A23A-2159-2C6B-5D17B28AA7B1}"/>
              </a:ext>
            </a:extLst>
          </p:cNvPr>
          <p:cNvSpPr txBox="1"/>
          <p:nvPr/>
        </p:nvSpPr>
        <p:spPr>
          <a:xfrm>
            <a:off x="2666490" y="2111906"/>
            <a:ext cx="4791614" cy="1015663"/>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多くの参加を呼びかけようとチラシを豊西自治会に全戸配布し、約</a:t>
            </a:r>
            <a:r>
              <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20</a:t>
            </a:r>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名が参加。コロナ明け</a:t>
            </a:r>
            <a:r>
              <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3</a:t>
            </a:r>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ぶりの開催に「よんなー歌わんと息がもたんよ～」と言いながら、曲が始まると大きく口を開けて歌う姿があり、皆で集い・歌い・笑顔あふれる会となりました。コロナの落ち着きと共に、地域ではこれまで休止していた活動が再開！健康づくりが始まっています♪</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1036" name="図 1035">
            <a:extLst>
              <a:ext uri="{FF2B5EF4-FFF2-40B4-BE49-F238E27FC236}">
                <a16:creationId xmlns:a16="http://schemas.microsoft.com/office/drawing/2014/main" id="{F6D4F1C5-F672-044A-CF9C-FF2565078AB5}"/>
              </a:ext>
            </a:extLst>
          </p:cNvPr>
          <p:cNvPicPr>
            <a:picLocks noChangeAspect="1"/>
          </p:cNvPicPr>
          <p:nvPr/>
        </p:nvPicPr>
        <p:blipFill>
          <a:blip r:embed="rId14"/>
          <a:stretch>
            <a:fillRect/>
          </a:stretch>
        </p:blipFill>
        <p:spPr>
          <a:xfrm>
            <a:off x="7956215" y="7139523"/>
            <a:ext cx="3627434" cy="30483"/>
          </a:xfrm>
          <a:prstGeom prst="rect">
            <a:avLst/>
          </a:prstGeom>
        </p:spPr>
      </p:pic>
      <p:cxnSp>
        <p:nvCxnSpPr>
          <p:cNvPr id="152" name="直線コネクタ 151">
            <a:extLst>
              <a:ext uri="{FF2B5EF4-FFF2-40B4-BE49-F238E27FC236}">
                <a16:creationId xmlns:a16="http://schemas.microsoft.com/office/drawing/2014/main" id="{72326CD5-DB8A-45D6-F66B-852C9DFC4EA9}"/>
              </a:ext>
            </a:extLst>
          </p:cNvPr>
          <p:cNvCxnSpPr>
            <a:cxnSpLocks/>
          </p:cNvCxnSpPr>
          <p:nvPr/>
        </p:nvCxnSpPr>
        <p:spPr>
          <a:xfrm flipV="1">
            <a:off x="7892195" y="1599155"/>
            <a:ext cx="4705201" cy="10741"/>
          </a:xfrm>
          <a:prstGeom prst="line">
            <a:avLst/>
          </a:prstGeom>
          <a:ln w="381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6093BC80-1A92-B959-FC86-DCA745334DE7}"/>
              </a:ext>
            </a:extLst>
          </p:cNvPr>
          <p:cNvCxnSpPr/>
          <p:nvPr/>
        </p:nvCxnSpPr>
        <p:spPr>
          <a:xfrm>
            <a:off x="8933979" y="5302323"/>
            <a:ext cx="3608711" cy="0"/>
          </a:xfrm>
          <a:prstGeom prst="line">
            <a:avLst/>
          </a:prstGeom>
          <a:ln w="57150">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780FE8BA-8E25-5BDD-0ABA-D64B87C3BFEC}"/>
              </a:ext>
            </a:extLst>
          </p:cNvPr>
          <p:cNvSpPr/>
          <p:nvPr/>
        </p:nvSpPr>
        <p:spPr>
          <a:xfrm>
            <a:off x="128192" y="1272238"/>
            <a:ext cx="7329150" cy="7338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0A8D519E-4F04-E6D0-8B72-B3AE6BFB88EA}"/>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3565" t="3480" r="3898" b="10380"/>
          <a:stretch/>
        </p:blipFill>
        <p:spPr>
          <a:xfrm>
            <a:off x="130040" y="3276599"/>
            <a:ext cx="1784486" cy="1245493"/>
          </a:xfrm>
          <a:prstGeom prst="rect">
            <a:avLst/>
          </a:prstGeom>
        </p:spPr>
      </p:pic>
      <p:pic>
        <p:nvPicPr>
          <p:cNvPr id="57" name="図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92313" y="1958958"/>
            <a:ext cx="282816" cy="282816"/>
          </a:xfrm>
          <a:prstGeom prst="rect">
            <a:avLst/>
          </a:prstGeom>
        </p:spPr>
      </p:pic>
      <p:pic>
        <p:nvPicPr>
          <p:cNvPr id="51" name="図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48303" y="1801024"/>
            <a:ext cx="354012" cy="354012"/>
          </a:xfrm>
          <a:prstGeom prst="rect">
            <a:avLst/>
          </a:prstGeom>
        </p:spPr>
      </p:pic>
      <p:pic>
        <p:nvPicPr>
          <p:cNvPr id="131" name="図 130">
            <a:extLst>
              <a:ext uri="{FF2B5EF4-FFF2-40B4-BE49-F238E27FC236}">
                <a16:creationId xmlns:a16="http://schemas.microsoft.com/office/drawing/2014/main" id="{163BCA63-E75D-BB80-651A-7C9B32A514D0}"/>
              </a:ext>
            </a:extLst>
          </p:cNvPr>
          <p:cNvPicPr>
            <a:picLocks noChangeAspect="1"/>
          </p:cNvPicPr>
          <p:nvPr/>
        </p:nvPicPr>
        <p:blipFill>
          <a:blip r:embed="rId18"/>
          <a:stretch>
            <a:fillRect/>
          </a:stretch>
        </p:blipFill>
        <p:spPr>
          <a:xfrm>
            <a:off x="10054057" y="8176070"/>
            <a:ext cx="260777" cy="260777"/>
          </a:xfrm>
          <a:prstGeom prst="rect">
            <a:avLst/>
          </a:prstGeom>
        </p:spPr>
      </p:pic>
      <p:cxnSp>
        <p:nvCxnSpPr>
          <p:cNvPr id="136" name="直線コネクタ 135">
            <a:extLst>
              <a:ext uri="{FF2B5EF4-FFF2-40B4-BE49-F238E27FC236}">
                <a16:creationId xmlns:a16="http://schemas.microsoft.com/office/drawing/2014/main" id="{A6B87B74-E1C3-6847-1021-497AFF258CF8}"/>
              </a:ext>
            </a:extLst>
          </p:cNvPr>
          <p:cNvCxnSpPr>
            <a:cxnSpLocks/>
          </p:cNvCxnSpPr>
          <p:nvPr/>
        </p:nvCxnSpPr>
        <p:spPr>
          <a:xfrm flipV="1">
            <a:off x="2618344" y="5124307"/>
            <a:ext cx="4745464" cy="61074"/>
          </a:xfrm>
          <a:prstGeom prst="line">
            <a:avLst/>
          </a:prstGeom>
          <a:ln w="57150">
            <a:solidFill>
              <a:srgbClr val="FFCCFF"/>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26703B26-2F7C-C710-AF48-C5028513AA36}"/>
              </a:ext>
            </a:extLst>
          </p:cNvPr>
          <p:cNvCxnSpPr>
            <a:cxnSpLocks/>
          </p:cNvCxnSpPr>
          <p:nvPr/>
        </p:nvCxnSpPr>
        <p:spPr>
          <a:xfrm flipV="1">
            <a:off x="2536861" y="7768149"/>
            <a:ext cx="4826947" cy="29950"/>
          </a:xfrm>
          <a:prstGeom prst="line">
            <a:avLst/>
          </a:prstGeom>
          <a:ln w="57150">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99" name="吹き出し: 円形 98">
            <a:extLst>
              <a:ext uri="{FF2B5EF4-FFF2-40B4-BE49-F238E27FC236}">
                <a16:creationId xmlns:a16="http://schemas.microsoft.com/office/drawing/2014/main" id="{756102A0-00DA-CBA7-09F7-DCFE17A463EA}"/>
              </a:ext>
            </a:extLst>
          </p:cNvPr>
          <p:cNvSpPr/>
          <p:nvPr/>
        </p:nvSpPr>
        <p:spPr>
          <a:xfrm rot="183896">
            <a:off x="8156852" y="2962649"/>
            <a:ext cx="1668839" cy="385545"/>
          </a:xfrm>
          <a:prstGeom prst="wedgeEllipseCallout">
            <a:avLst>
              <a:gd name="adj1" fmla="val -11309"/>
              <a:gd name="adj2" fmla="val 9453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えんどうの花を飾</a:t>
            </a:r>
          </a:p>
        </p:txBody>
      </p:sp>
      <p:pic>
        <p:nvPicPr>
          <p:cNvPr id="45" name="図 44">
            <a:extLst>
              <a:ext uri="{FF2B5EF4-FFF2-40B4-BE49-F238E27FC236}">
                <a16:creationId xmlns:a16="http://schemas.microsoft.com/office/drawing/2014/main" id="{3D6E3F2C-C657-68B8-E96C-95699B1B326B}"/>
              </a:ext>
            </a:extLst>
          </p:cNvPr>
          <p:cNvPicPr>
            <a:picLocks noChangeAspect="1"/>
          </p:cNvPicPr>
          <p:nvPr/>
        </p:nvPicPr>
        <p:blipFill>
          <a:blip r:embed="rId18"/>
          <a:stretch>
            <a:fillRect/>
          </a:stretch>
        </p:blipFill>
        <p:spPr>
          <a:xfrm>
            <a:off x="8179068" y="7866214"/>
            <a:ext cx="260777" cy="260777"/>
          </a:xfrm>
          <a:prstGeom prst="rect">
            <a:avLst/>
          </a:prstGeom>
        </p:spPr>
      </p:pic>
      <p:sp>
        <p:nvSpPr>
          <p:cNvPr id="47" name="テキスト ボックス 46">
            <a:extLst>
              <a:ext uri="{FF2B5EF4-FFF2-40B4-BE49-F238E27FC236}">
                <a16:creationId xmlns:a16="http://schemas.microsoft.com/office/drawing/2014/main" id="{E5275AE6-E413-0D7C-2673-158C5A40D0CC}"/>
              </a:ext>
            </a:extLst>
          </p:cNvPr>
          <p:cNvSpPr txBox="1"/>
          <p:nvPr/>
        </p:nvSpPr>
        <p:spPr>
          <a:xfrm>
            <a:off x="3486079" y="10824950"/>
            <a:ext cx="5298605" cy="276999"/>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平和台ふくし</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63" name="テキスト ボックス 62">
            <a:extLst>
              <a:ext uri="{FF2B5EF4-FFF2-40B4-BE49-F238E27FC236}">
                <a16:creationId xmlns:a16="http://schemas.microsoft.com/office/drawing/2014/main" id="{07DD4EEF-951D-408E-0136-22A916781BF9}"/>
              </a:ext>
            </a:extLst>
          </p:cNvPr>
          <p:cNvSpPr txBox="1"/>
          <p:nvPr/>
        </p:nvSpPr>
        <p:spPr>
          <a:xfrm>
            <a:off x="2484986" y="7845330"/>
            <a:ext cx="5147795" cy="461665"/>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平和台ミニデイでは、</a:t>
            </a:r>
            <a:r>
              <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1</a:t>
            </a:r>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年の終わりに皆で頑張った健康づくりに感謝を込め、ミニデイ終了後に参加者とスタッフなどが集い美味しいお食事を頂きました♡</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78" name="テキスト ボックス 77">
            <a:extLst>
              <a:ext uri="{FF2B5EF4-FFF2-40B4-BE49-F238E27FC236}">
                <a16:creationId xmlns:a16="http://schemas.microsoft.com/office/drawing/2014/main" id="{DF26C18E-C756-1517-DF6B-6769E21499C0}"/>
              </a:ext>
            </a:extLst>
          </p:cNvPr>
          <p:cNvSpPr txBox="1"/>
          <p:nvPr/>
        </p:nvSpPr>
        <p:spPr>
          <a:xfrm>
            <a:off x="4857005" y="4673822"/>
            <a:ext cx="1220886" cy="215444"/>
          </a:xfrm>
          <a:prstGeom prst="rect">
            <a:avLst/>
          </a:prstGeom>
          <a:noFill/>
        </p:spPr>
        <p:txBody>
          <a:bodyPr wrap="square" rtlCol="0">
            <a:spAutoFit/>
          </a:bodyPr>
          <a:lstStyle/>
          <a:p>
            <a:pPr algn="ctr"/>
            <a:r>
              <a:rPr kumimoji="1" lang="ja-JP" altLang="en-US" sz="800" dirty="0"/>
              <a:t>武島自治会長</a:t>
            </a:r>
          </a:p>
        </p:txBody>
      </p:sp>
      <p:sp>
        <p:nvSpPr>
          <p:cNvPr id="5" name="正方形/長方形 4"/>
          <p:cNvSpPr/>
          <p:nvPr/>
        </p:nvSpPr>
        <p:spPr>
          <a:xfrm>
            <a:off x="102332" y="257865"/>
            <a:ext cx="7369352" cy="10305498"/>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02" name="テキスト ボックス 101">
            <a:extLst>
              <a:ext uri="{FF2B5EF4-FFF2-40B4-BE49-F238E27FC236}">
                <a16:creationId xmlns:a16="http://schemas.microsoft.com/office/drawing/2014/main" id="{58BF87D8-FEFD-4C4F-9C98-C05C3944AAE1}"/>
              </a:ext>
            </a:extLst>
          </p:cNvPr>
          <p:cNvSpPr txBox="1"/>
          <p:nvPr/>
        </p:nvSpPr>
        <p:spPr>
          <a:xfrm>
            <a:off x="109184" y="1249847"/>
            <a:ext cx="7424708" cy="769441"/>
          </a:xfrm>
          <a:prstGeom prst="rect">
            <a:avLst/>
          </a:prstGeom>
          <a:noFill/>
          <a:ln w="28575">
            <a:noFill/>
            <a:prstDash val="sysDot"/>
          </a:ln>
        </p:spPr>
        <p:style>
          <a:lnRef idx="2">
            <a:schemeClr val="dk1"/>
          </a:lnRef>
          <a:fillRef idx="1">
            <a:schemeClr val="lt1"/>
          </a:fillRef>
          <a:effectRef idx="0">
            <a:schemeClr val="dk1"/>
          </a:effectRef>
          <a:fontRef idx="minor">
            <a:schemeClr val="dk1"/>
          </a:fontRef>
        </p:style>
        <p:txBody>
          <a:bodyPr vert="horz" wrap="square" rtlCol="0">
            <a:spAutoFit/>
          </a:bodyPr>
          <a:lstStyle/>
          <a:p>
            <a:r>
              <a:rPr lang="ja-JP" altLang="en-US" sz="1400" dirty="0">
                <a:latin typeface="Meiryo UI" panose="020B0604030504040204" pitchFamily="50" charset="-128"/>
                <a:ea typeface="Meiryo UI" panose="020B0604030504040204" pitchFamily="50" charset="-128"/>
              </a:rPr>
              <a:t>ゆんたく会だよりでは、</a:t>
            </a:r>
            <a:r>
              <a:rPr lang="ja-JP" altLang="en-US" sz="1400" b="1" dirty="0">
                <a:solidFill>
                  <a:srgbClr val="0070C0"/>
                </a:solidFill>
                <a:latin typeface="Meiryo UI" panose="020B0604030504040204" pitchFamily="50" charset="-128"/>
                <a:ea typeface="Meiryo UI" panose="020B0604030504040204" pitchFamily="50" charset="-128"/>
              </a:rPr>
              <a:t>こどもからお年寄りまで 住み慣れた場所で その人らしく　安心して暮らせる地域づくり</a:t>
            </a:r>
            <a:r>
              <a:rPr lang="ja-JP" altLang="en-US" sz="1400" dirty="0">
                <a:latin typeface="Meiryo UI" panose="020B0604030504040204" pitchFamily="50" charset="-128"/>
                <a:ea typeface="Meiryo UI" panose="020B0604030504040204" pitchFamily="50" charset="-128"/>
              </a:rPr>
              <a:t>を目指し、地域の中で行われている助け合いや支え合いなどの取り組みを</a:t>
            </a:r>
            <a:r>
              <a:rPr lang="ja-JP" altLang="en-US" sz="1400" b="1" dirty="0">
                <a:solidFill>
                  <a:srgbClr val="FF0000"/>
                </a:solidFill>
                <a:latin typeface="Meiryo UI" panose="020B0604030504040204" pitchFamily="50" charset="-128"/>
                <a:ea typeface="Meiryo UI" panose="020B0604030504040204" pitchFamily="50" charset="-128"/>
              </a:rPr>
              <a:t>「豊見城市のお宝」</a:t>
            </a:r>
            <a:r>
              <a:rPr lang="ja-JP" altLang="en-US" sz="1400" dirty="0">
                <a:latin typeface="Meiryo UI" panose="020B0604030504040204" pitchFamily="50" charset="-128"/>
                <a:ea typeface="Meiryo UI" panose="020B0604030504040204" pitchFamily="50" charset="-128"/>
              </a:rPr>
              <a:t>として紹介しています♪今回は地域の中</a:t>
            </a:r>
            <a:r>
              <a:rPr lang="ja-JP" altLang="en-US" sz="1400">
                <a:latin typeface="Meiryo UI" panose="020B0604030504040204" pitchFamily="50" charset="-128"/>
                <a:ea typeface="Meiryo UI" panose="020B0604030504040204" pitchFamily="50" charset="-128"/>
              </a:rPr>
              <a:t>で行われた</a:t>
            </a:r>
            <a:r>
              <a:rPr lang="ja-JP" altLang="en-US" sz="1600" b="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健康づくり・仲間づくり」の取り組み</a:t>
            </a:r>
            <a:r>
              <a:rPr lang="ja-JP" altLang="en-US" sz="1400">
                <a:latin typeface="Meiryo UI" panose="020B0604030504040204" pitchFamily="50" charset="-128"/>
                <a:ea typeface="Meiryo UI" panose="020B0604030504040204" pitchFamily="50" charset="-128"/>
              </a:rPr>
              <a:t>をご紹介♪</a:t>
            </a:r>
            <a:endParaRPr lang="en-US" altLang="ja-JP" sz="1400" dirty="0">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83ED578D-017B-67D7-5DC3-4CC762EF6D2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8004" r="27253"/>
          <a:stretch/>
        </p:blipFill>
        <p:spPr>
          <a:xfrm rot="5400000">
            <a:off x="8897131" y="4416370"/>
            <a:ext cx="955810" cy="826511"/>
          </a:xfrm>
          <a:prstGeom prst="rect">
            <a:avLst/>
          </a:prstGeom>
        </p:spPr>
      </p:pic>
      <p:pic>
        <p:nvPicPr>
          <p:cNvPr id="86" name="図 85">
            <a:extLst>
              <a:ext uri="{FF2B5EF4-FFF2-40B4-BE49-F238E27FC236}">
                <a16:creationId xmlns:a16="http://schemas.microsoft.com/office/drawing/2014/main" id="{9D104DA6-5987-E72E-72EE-652655C56FB9}"/>
              </a:ext>
            </a:extLst>
          </p:cNvPr>
          <p:cNvPicPr>
            <a:picLocks noChangeAspect="1"/>
          </p:cNvPicPr>
          <p:nvPr/>
        </p:nvPicPr>
        <p:blipFill>
          <a:blip r:embed="rId20" cstate="print">
            <a:extLst>
              <a:ext uri="{28A0092B-C50C-407E-A947-70E740481C1C}">
                <a14:useLocalDpi xmlns:a14="http://schemas.microsoft.com/office/drawing/2010/main" val="0"/>
              </a:ext>
            </a:extLst>
          </a:blip>
          <a:srcRect t="5563" b="5563"/>
          <a:stretch/>
        </p:blipFill>
        <p:spPr>
          <a:xfrm>
            <a:off x="129354" y="6114211"/>
            <a:ext cx="1947152" cy="1297875"/>
          </a:xfrm>
          <a:prstGeom prst="rect">
            <a:avLst/>
          </a:prstGeom>
        </p:spPr>
      </p:pic>
      <p:pic>
        <p:nvPicPr>
          <p:cNvPr id="89" name="図 88">
            <a:extLst>
              <a:ext uri="{FF2B5EF4-FFF2-40B4-BE49-F238E27FC236}">
                <a16:creationId xmlns:a16="http://schemas.microsoft.com/office/drawing/2014/main" id="{38319168-C893-AB56-5686-BF21BBBB3D5B}"/>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6251" t="5563" r="11280" b="5563"/>
          <a:stretch/>
        </p:blipFill>
        <p:spPr>
          <a:xfrm>
            <a:off x="3827230" y="3011039"/>
            <a:ext cx="1357226" cy="1248333"/>
          </a:xfrm>
          <a:prstGeom prst="ellipse">
            <a:avLst/>
          </a:prstGeom>
          <a:ln>
            <a:noFill/>
          </a:ln>
          <a:effectLst>
            <a:softEdge rad="112500"/>
          </a:effectLst>
        </p:spPr>
      </p:pic>
      <p:pic>
        <p:nvPicPr>
          <p:cNvPr id="90" name="図 89">
            <a:extLst>
              <a:ext uri="{FF2B5EF4-FFF2-40B4-BE49-F238E27FC236}">
                <a16:creationId xmlns:a16="http://schemas.microsoft.com/office/drawing/2014/main" id="{9EFEE153-D32D-C9B7-7DAC-4545ADD62725}"/>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6152" t="9361" r="23613" b="1739"/>
          <a:stretch/>
        </p:blipFill>
        <p:spPr>
          <a:xfrm rot="5400000">
            <a:off x="7866375" y="4337269"/>
            <a:ext cx="866600" cy="889149"/>
          </a:xfrm>
          <a:prstGeom prst="ellipse">
            <a:avLst/>
          </a:prstGeom>
          <a:ln>
            <a:noFill/>
          </a:ln>
          <a:effectLst>
            <a:softEdge rad="112500"/>
          </a:effectLst>
        </p:spPr>
      </p:pic>
      <p:pic>
        <p:nvPicPr>
          <p:cNvPr id="92" name="図 91">
            <a:extLst>
              <a:ext uri="{FF2B5EF4-FFF2-40B4-BE49-F238E27FC236}">
                <a16:creationId xmlns:a16="http://schemas.microsoft.com/office/drawing/2014/main" id="{CCEDE990-C144-DAE9-DF05-F6C1F40FAA71}"/>
              </a:ext>
            </a:extLst>
          </p:cNvPr>
          <p:cNvPicPr>
            <a:picLocks noChangeAspect="1"/>
          </p:cNvPicPr>
          <p:nvPr/>
        </p:nvPicPr>
        <p:blipFill>
          <a:blip r:embed="rId23" cstate="print">
            <a:extLst>
              <a:ext uri="{28A0092B-C50C-407E-A947-70E740481C1C}">
                <a14:useLocalDpi xmlns:a14="http://schemas.microsoft.com/office/drawing/2010/main" val="0"/>
              </a:ext>
            </a:extLst>
          </a:blip>
          <a:srcRect t="5563" b="5563"/>
          <a:stretch/>
        </p:blipFill>
        <p:spPr>
          <a:xfrm>
            <a:off x="2119877" y="6134478"/>
            <a:ext cx="1947151" cy="1297875"/>
          </a:xfrm>
          <a:prstGeom prst="rect">
            <a:avLst/>
          </a:prstGeom>
        </p:spPr>
      </p:pic>
      <p:sp>
        <p:nvSpPr>
          <p:cNvPr id="98" name="テキスト ボックス 97">
            <a:extLst>
              <a:ext uri="{FF2B5EF4-FFF2-40B4-BE49-F238E27FC236}">
                <a16:creationId xmlns:a16="http://schemas.microsoft.com/office/drawing/2014/main" id="{02023B1B-DD1F-BC26-F58E-3B7406D56EF6}"/>
              </a:ext>
            </a:extLst>
          </p:cNvPr>
          <p:cNvSpPr txBox="1"/>
          <p:nvPr/>
        </p:nvSpPr>
        <p:spPr>
          <a:xfrm>
            <a:off x="2490135" y="5191081"/>
            <a:ext cx="5057483" cy="892552"/>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社協の地域ミニデイスタッフだった高安さんは、退職後地域活動に参加し</a:t>
            </a:r>
            <a:r>
              <a:rPr lang="ja-JP" altLang="en-US" sz="1400" b="1" dirty="0">
                <a:solidFill>
                  <a:srgbClr val="0070C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「若いうちからの健康づくりと地域交流が大切だ！」</a:t>
            </a:r>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と感じたそう。</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コロナ禍、操体法の指導員資格を習得し、活動に向け準備してきました！</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現在、上田地域内外問わず、</a:t>
            </a:r>
            <a:r>
              <a:rPr lang="ja-JP" altLang="en-US" sz="1400" b="1"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参加者募集中</a:t>
            </a:r>
            <a:r>
              <a:rPr lang="ja-JP" altLang="en-US" sz="1200" b="1"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興味ある方は見学にどうぞ♪</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100" name="図 99">
            <a:extLst>
              <a:ext uri="{FF2B5EF4-FFF2-40B4-BE49-F238E27FC236}">
                <a16:creationId xmlns:a16="http://schemas.microsoft.com/office/drawing/2014/main" id="{5BA5774E-1156-787B-7D35-8FC6D43516FB}"/>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5155" t="20531" r="5697"/>
          <a:stretch/>
        </p:blipFill>
        <p:spPr>
          <a:xfrm>
            <a:off x="2627835" y="8268685"/>
            <a:ext cx="1920223" cy="1283828"/>
          </a:xfrm>
          <a:prstGeom prst="rect">
            <a:avLst/>
          </a:prstGeom>
        </p:spPr>
      </p:pic>
      <p:pic>
        <p:nvPicPr>
          <p:cNvPr id="103" name="図 102">
            <a:extLst>
              <a:ext uri="{FF2B5EF4-FFF2-40B4-BE49-F238E27FC236}">
                <a16:creationId xmlns:a16="http://schemas.microsoft.com/office/drawing/2014/main" id="{EA34C0A8-B715-3D66-A1E4-FA2E717C79D9}"/>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13009"/>
          <a:stretch/>
        </p:blipFill>
        <p:spPr>
          <a:xfrm>
            <a:off x="1966726" y="3282113"/>
            <a:ext cx="1884078" cy="1229239"/>
          </a:xfrm>
          <a:prstGeom prst="rect">
            <a:avLst/>
          </a:prstGeom>
        </p:spPr>
      </p:pic>
      <p:sp>
        <p:nvSpPr>
          <p:cNvPr id="105" name="テキスト ボックス 104">
            <a:extLst>
              <a:ext uri="{FF2B5EF4-FFF2-40B4-BE49-F238E27FC236}">
                <a16:creationId xmlns:a16="http://schemas.microsoft.com/office/drawing/2014/main" id="{6AE86C76-C18D-983B-4FED-13AF7C968BD1}"/>
              </a:ext>
            </a:extLst>
          </p:cNvPr>
          <p:cNvSpPr txBox="1"/>
          <p:nvPr/>
        </p:nvSpPr>
        <p:spPr>
          <a:xfrm>
            <a:off x="5956030" y="7371177"/>
            <a:ext cx="1396542" cy="400110"/>
          </a:xfrm>
          <a:prstGeom prst="rect">
            <a:avLst/>
          </a:prstGeom>
          <a:noFill/>
        </p:spPr>
        <p:txBody>
          <a:bodyPr wrap="square" rtlCol="0">
            <a:spAutoFit/>
          </a:bodyPr>
          <a:lstStyle/>
          <a:p>
            <a:pPr algn="ctr"/>
            <a:r>
              <a:rPr kumimoji="1" lang="ja-JP" altLang="en-US" sz="1000" dirty="0"/>
              <a:t>ロハスのリーダー</a:t>
            </a:r>
            <a:endParaRPr kumimoji="1" lang="en-US" altLang="ja-JP" sz="1000" dirty="0"/>
          </a:p>
          <a:p>
            <a:pPr algn="ctr"/>
            <a:r>
              <a:rPr lang="ja-JP" altLang="en-US" sz="1000" dirty="0"/>
              <a:t>高安さん</a:t>
            </a:r>
            <a:endParaRPr kumimoji="1" lang="ja-JP" altLang="en-US" sz="1000" dirty="0"/>
          </a:p>
        </p:txBody>
      </p:sp>
      <p:pic>
        <p:nvPicPr>
          <p:cNvPr id="106" name="図 105">
            <a:extLst>
              <a:ext uri="{FF2B5EF4-FFF2-40B4-BE49-F238E27FC236}">
                <a16:creationId xmlns:a16="http://schemas.microsoft.com/office/drawing/2014/main" id="{FBDF2FA0-0AED-2FD1-569F-EA33F9E0CE30}"/>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31647" t="11029" r="22158" b="30388"/>
          <a:stretch/>
        </p:blipFill>
        <p:spPr>
          <a:xfrm>
            <a:off x="8290606" y="6252927"/>
            <a:ext cx="1378055" cy="1310699"/>
          </a:xfrm>
          <a:prstGeom prst="ellipse">
            <a:avLst/>
          </a:prstGeom>
          <a:ln>
            <a:noFill/>
          </a:ln>
          <a:effectLst>
            <a:softEdge rad="112500"/>
          </a:effectLst>
        </p:spPr>
      </p:pic>
      <p:pic>
        <p:nvPicPr>
          <p:cNvPr id="107" name="図 106">
            <a:extLst>
              <a:ext uri="{FF2B5EF4-FFF2-40B4-BE49-F238E27FC236}">
                <a16:creationId xmlns:a16="http://schemas.microsoft.com/office/drawing/2014/main" id="{C212222C-FB5C-7BF7-5592-A1CBEC8D9175}"/>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48204" t="8766" r="-711" b="18261"/>
          <a:stretch/>
        </p:blipFill>
        <p:spPr>
          <a:xfrm>
            <a:off x="6215358" y="3032738"/>
            <a:ext cx="1063328" cy="1108336"/>
          </a:xfrm>
          <a:prstGeom prst="ellipse">
            <a:avLst/>
          </a:prstGeom>
          <a:ln>
            <a:noFill/>
          </a:ln>
          <a:effectLst>
            <a:softEdge rad="112500"/>
          </a:effectLst>
        </p:spPr>
      </p:pic>
      <p:pic>
        <p:nvPicPr>
          <p:cNvPr id="109" name="図 108">
            <a:extLst>
              <a:ext uri="{FF2B5EF4-FFF2-40B4-BE49-F238E27FC236}">
                <a16:creationId xmlns:a16="http://schemas.microsoft.com/office/drawing/2014/main" id="{A9BEAFF1-138C-20A2-F14D-3F56BD23D8C0}"/>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3422" t="10850" r="9229" b="8243"/>
          <a:stretch/>
        </p:blipFill>
        <p:spPr>
          <a:xfrm>
            <a:off x="5628545" y="3908923"/>
            <a:ext cx="1602625" cy="1113330"/>
          </a:xfrm>
          <a:prstGeom prst="ellipse">
            <a:avLst/>
          </a:prstGeom>
          <a:ln>
            <a:noFill/>
          </a:ln>
          <a:effectLst>
            <a:softEdge rad="112500"/>
          </a:effectLst>
        </p:spPr>
      </p:pic>
      <p:sp>
        <p:nvSpPr>
          <p:cNvPr id="110" name="テキスト ボックス 109">
            <a:extLst>
              <a:ext uri="{FF2B5EF4-FFF2-40B4-BE49-F238E27FC236}">
                <a16:creationId xmlns:a16="http://schemas.microsoft.com/office/drawing/2014/main" id="{FA0E7D4D-F356-350F-771C-02A30CDD2171}"/>
              </a:ext>
            </a:extLst>
          </p:cNvPr>
          <p:cNvSpPr txBox="1"/>
          <p:nvPr/>
        </p:nvSpPr>
        <p:spPr>
          <a:xfrm>
            <a:off x="4948147" y="4909376"/>
            <a:ext cx="2829321" cy="215444"/>
          </a:xfrm>
          <a:prstGeom prst="rect">
            <a:avLst/>
          </a:prstGeom>
          <a:noFill/>
        </p:spPr>
        <p:txBody>
          <a:bodyPr wrap="square" rtlCol="0">
            <a:spAutoFit/>
          </a:bodyPr>
          <a:lstStyle/>
          <a:p>
            <a:pPr algn="ctr"/>
            <a:r>
              <a:rPr lang="ja-JP" altLang="en-US" sz="800" dirty="0"/>
              <a:t>市役所、地域包括支援センターの職員も見学に！</a:t>
            </a:r>
            <a:endParaRPr kumimoji="1" lang="ja-JP" altLang="en-US" sz="800" dirty="0"/>
          </a:p>
        </p:txBody>
      </p:sp>
      <p:sp>
        <p:nvSpPr>
          <p:cNvPr id="111" name="テキスト ボックス 110">
            <a:extLst>
              <a:ext uri="{FF2B5EF4-FFF2-40B4-BE49-F238E27FC236}">
                <a16:creationId xmlns:a16="http://schemas.microsoft.com/office/drawing/2014/main" id="{D3A2E11F-C159-F340-A7CE-F81DC2330480}"/>
              </a:ext>
            </a:extLst>
          </p:cNvPr>
          <p:cNvSpPr txBox="1"/>
          <p:nvPr/>
        </p:nvSpPr>
        <p:spPr>
          <a:xfrm>
            <a:off x="-9594" y="4546786"/>
            <a:ext cx="4418768" cy="253916"/>
          </a:xfrm>
          <a:prstGeom prst="rect">
            <a:avLst/>
          </a:prstGeom>
          <a:noFill/>
        </p:spPr>
        <p:txBody>
          <a:bodyPr wrap="square" rtlCol="0">
            <a:spAutoFit/>
          </a:bodyPr>
          <a:lstStyle/>
          <a:p>
            <a:pPr algn="ctr"/>
            <a:r>
              <a:rPr kumimoji="1" lang="ja-JP" altLang="en-US" sz="1050" dirty="0"/>
              <a:t>豊西在住の元音楽教師・新崎さん（</a:t>
            </a:r>
            <a:r>
              <a:rPr kumimoji="1" lang="en-US" altLang="ja-JP" sz="1050" dirty="0"/>
              <a:t>82</a:t>
            </a:r>
            <a:r>
              <a:rPr kumimoji="1" lang="ja-JP" altLang="en-US" sz="1050" dirty="0"/>
              <a:t>歳）の演奏に合わせ、皆で合唱♪</a:t>
            </a:r>
          </a:p>
        </p:txBody>
      </p:sp>
      <p:pic>
        <p:nvPicPr>
          <p:cNvPr id="116" name="図 115">
            <a:extLst>
              <a:ext uri="{FF2B5EF4-FFF2-40B4-BE49-F238E27FC236}">
                <a16:creationId xmlns:a16="http://schemas.microsoft.com/office/drawing/2014/main" id="{2976FF03-E517-FEFD-38B6-DCCA8EB448F0}"/>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21501" t="14973" r="21329" b="7595"/>
          <a:stretch/>
        </p:blipFill>
        <p:spPr>
          <a:xfrm>
            <a:off x="4182762" y="4098947"/>
            <a:ext cx="1071034" cy="1087979"/>
          </a:xfrm>
          <a:prstGeom prst="ellipse">
            <a:avLst/>
          </a:prstGeom>
          <a:ln>
            <a:noFill/>
          </a:ln>
          <a:effectLst>
            <a:softEdge rad="112500"/>
          </a:effectLst>
        </p:spPr>
      </p:pic>
      <p:pic>
        <p:nvPicPr>
          <p:cNvPr id="117" name="図 116">
            <a:extLst>
              <a:ext uri="{FF2B5EF4-FFF2-40B4-BE49-F238E27FC236}">
                <a16:creationId xmlns:a16="http://schemas.microsoft.com/office/drawing/2014/main" id="{1C9B988E-A75F-7444-9B05-562FB34C0B71}"/>
              </a:ext>
            </a:extLst>
          </p:cNvPr>
          <p:cNvPicPr>
            <a:picLocks noChangeAspect="1"/>
          </p:cNvPicPr>
          <p:nvPr/>
        </p:nvPicPr>
        <p:blipFill>
          <a:blip r:embed="rId30" cstate="print">
            <a:extLst>
              <a:ext uri="{28A0092B-C50C-407E-A947-70E740481C1C}">
                <a14:useLocalDpi xmlns:a14="http://schemas.microsoft.com/office/drawing/2010/main" val="0"/>
              </a:ext>
            </a:extLst>
          </a:blip>
          <a:srcRect l="14023" r="14023"/>
          <a:stretch/>
        </p:blipFill>
        <p:spPr>
          <a:xfrm>
            <a:off x="5225620" y="3066075"/>
            <a:ext cx="1120810" cy="1168251"/>
          </a:xfrm>
          <a:prstGeom prst="ellipse">
            <a:avLst/>
          </a:prstGeom>
          <a:ln>
            <a:noFill/>
          </a:ln>
          <a:effectLst>
            <a:softEdge rad="112500"/>
          </a:effectLst>
        </p:spPr>
      </p:pic>
      <p:pic>
        <p:nvPicPr>
          <p:cNvPr id="118" name="図 117">
            <a:extLst>
              <a:ext uri="{FF2B5EF4-FFF2-40B4-BE49-F238E27FC236}">
                <a16:creationId xmlns:a16="http://schemas.microsoft.com/office/drawing/2014/main" id="{B5393BC5-D5D2-D7B7-5EEA-977F737B92F1}"/>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5500" t="15969" b="-3587"/>
          <a:stretch/>
        </p:blipFill>
        <p:spPr>
          <a:xfrm>
            <a:off x="4111602" y="6138917"/>
            <a:ext cx="1939455" cy="1348798"/>
          </a:xfrm>
          <a:prstGeom prst="rect">
            <a:avLst/>
          </a:prstGeom>
        </p:spPr>
      </p:pic>
      <p:sp>
        <p:nvSpPr>
          <p:cNvPr id="121" name="四角形: 角を丸くする 120">
            <a:extLst>
              <a:ext uri="{FF2B5EF4-FFF2-40B4-BE49-F238E27FC236}">
                <a16:creationId xmlns:a16="http://schemas.microsoft.com/office/drawing/2014/main" id="{74F366D7-B655-9615-513D-4F1C8D9A42C4}"/>
              </a:ext>
            </a:extLst>
          </p:cNvPr>
          <p:cNvSpPr/>
          <p:nvPr/>
        </p:nvSpPr>
        <p:spPr>
          <a:xfrm>
            <a:off x="139930" y="2059730"/>
            <a:ext cx="2510313" cy="1128107"/>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E43D8551-FCA2-B67F-F4D9-CDF75DBC70BA}"/>
              </a:ext>
            </a:extLst>
          </p:cNvPr>
          <p:cNvSpPr txBox="1"/>
          <p:nvPr/>
        </p:nvSpPr>
        <p:spPr>
          <a:xfrm>
            <a:off x="18904" y="2043615"/>
            <a:ext cx="2706031" cy="1177245"/>
          </a:xfrm>
          <a:prstGeom prst="rect">
            <a:avLst/>
          </a:prstGeom>
          <a:noFill/>
        </p:spPr>
        <p:txBody>
          <a:bodyPr wrap="square" rtlCol="0">
            <a:spAutoFit/>
          </a:bodyPr>
          <a:lstStyle/>
          <a:p>
            <a:pPr algn="ctr"/>
            <a:r>
              <a:rPr kumimoji="1" lang="ja-JP" altLang="en-US" dirty="0">
                <a:solidFill>
                  <a:srgbClr val="0070C0"/>
                </a:solidFill>
                <a:latin typeface="HGP創英角ﾎﾟｯﾌﾟ体" panose="040B0A00000000000000" pitchFamily="50" charset="-128"/>
                <a:ea typeface="HGP創英角ﾎﾟｯﾌﾟ体" panose="040B0A00000000000000" pitchFamily="50" charset="-128"/>
              </a:rPr>
              <a:t>豊西</a:t>
            </a:r>
            <a:endParaRPr kumimoji="1" lang="en-US" altLang="ja-JP" dirty="0">
              <a:solidFill>
                <a:srgbClr val="0070C0"/>
              </a:solidFill>
              <a:latin typeface="HGP創英角ﾎﾟｯﾌﾟ体" panose="040B0A00000000000000" pitchFamily="50" charset="-128"/>
              <a:ea typeface="HGP創英角ﾎﾟｯﾌﾟ体" panose="040B0A00000000000000" pitchFamily="50" charset="-128"/>
            </a:endParaRPr>
          </a:p>
          <a:p>
            <a:pPr algn="ctr"/>
            <a:r>
              <a:rPr kumimoji="1" lang="ja-JP" altLang="en-US" sz="1500" dirty="0">
                <a:solidFill>
                  <a:srgbClr val="0070C0"/>
                </a:solidFill>
                <a:latin typeface="HGP創英角ﾎﾟｯﾌﾟ体" panose="040B0A00000000000000" pitchFamily="50" charset="-128"/>
                <a:ea typeface="HGP創英角ﾎﾟｯﾌﾟ体" panose="040B0A00000000000000" pitchFamily="50" charset="-128"/>
              </a:rPr>
              <a:t>歌声サークルきらきらの会</a:t>
            </a:r>
            <a:endParaRPr kumimoji="1" lang="en-US" altLang="ja-JP" sz="1500" dirty="0">
              <a:solidFill>
                <a:srgbClr val="0070C0"/>
              </a:solidFill>
              <a:latin typeface="HGP創英角ﾎﾟｯﾌﾟ体" panose="040B0A00000000000000" pitchFamily="50" charset="-128"/>
              <a:ea typeface="HGP創英角ﾎﾟｯﾌﾟ体" panose="040B0A00000000000000" pitchFamily="50" charset="-128"/>
            </a:endParaRPr>
          </a:p>
          <a:p>
            <a:pPr algn="ctr"/>
            <a:r>
              <a:rPr lang="ja-JP" altLang="en-US" sz="1600" dirty="0">
                <a:latin typeface="HGP創英角ﾎﾟｯﾌﾟ体" panose="040B0A00000000000000" pitchFamily="50" charset="-128"/>
                <a:ea typeface="HGP創英角ﾎﾟｯﾌﾟ体" panose="040B0A00000000000000" pitchFamily="50" charset="-128"/>
              </a:rPr>
              <a:t>「一日歌声喫茶」を開催♪</a:t>
            </a:r>
            <a:endParaRPr lang="en-US" altLang="ja-JP" sz="1600" dirty="0">
              <a:latin typeface="HGP創英角ﾎﾟｯﾌﾟ体" panose="040B0A00000000000000" pitchFamily="50" charset="-128"/>
              <a:ea typeface="HGP創英角ﾎﾟｯﾌﾟ体" panose="040B0A00000000000000" pitchFamily="50" charset="-128"/>
            </a:endParaRPr>
          </a:p>
          <a:p>
            <a:r>
              <a:rPr lang="ja-JP" altLang="en-US" sz="1100" dirty="0">
                <a:latin typeface="HGP創英角ﾎﾟｯﾌﾟ体" panose="040B0A00000000000000" pitchFamily="50" charset="-128"/>
                <a:ea typeface="HGP創英角ﾎﾟｯﾌﾟ体" panose="040B0A00000000000000" pitchFamily="50" charset="-128"/>
              </a:rPr>
              <a:t>　　</a:t>
            </a:r>
            <a:r>
              <a:rPr lang="ja-JP" altLang="en-US" sz="1050" dirty="0">
                <a:latin typeface="HGP創英角ﾎﾟｯﾌﾟ体" panose="040B0A00000000000000" pitchFamily="50" charset="-128"/>
                <a:ea typeface="HGP創英角ﾎﾟｯﾌﾟ体" panose="040B0A00000000000000" pitchFamily="50" charset="-128"/>
              </a:rPr>
              <a:t>日時：令和</a:t>
            </a:r>
            <a:r>
              <a:rPr lang="en-US" altLang="ja-JP" sz="1050" dirty="0">
                <a:latin typeface="HGP創英角ﾎﾟｯﾌﾟ体" panose="040B0A00000000000000" pitchFamily="50" charset="-128"/>
                <a:ea typeface="HGP創英角ﾎﾟｯﾌﾟ体" panose="040B0A00000000000000" pitchFamily="50" charset="-128"/>
              </a:rPr>
              <a:t>5</a:t>
            </a:r>
            <a:r>
              <a:rPr lang="ja-JP" altLang="en-US" sz="1050" dirty="0">
                <a:latin typeface="HGP創英角ﾎﾟｯﾌﾟ体" panose="040B0A00000000000000" pitchFamily="50" charset="-128"/>
                <a:ea typeface="HGP創英角ﾎﾟｯﾌﾟ体" panose="040B0A00000000000000" pitchFamily="50" charset="-128"/>
              </a:rPr>
              <a:t>年</a:t>
            </a:r>
            <a:r>
              <a:rPr lang="en-US" altLang="ja-JP" sz="1050" dirty="0">
                <a:latin typeface="HGP創英角ﾎﾟｯﾌﾟ体" panose="040B0A00000000000000" pitchFamily="50" charset="-128"/>
                <a:ea typeface="HGP創英角ﾎﾟｯﾌﾟ体" panose="040B0A00000000000000" pitchFamily="50" charset="-128"/>
              </a:rPr>
              <a:t>2/22</a:t>
            </a:r>
            <a:r>
              <a:rPr lang="ja-JP" altLang="en-US" sz="1050" dirty="0">
                <a:latin typeface="HGP創英角ﾎﾟｯﾌﾟ体" panose="040B0A00000000000000" pitchFamily="50" charset="-128"/>
                <a:ea typeface="HGP創英角ﾎﾟｯﾌﾟ体" panose="040B0A00000000000000" pitchFamily="50" charset="-128"/>
              </a:rPr>
              <a:t>（水）</a:t>
            </a:r>
            <a:r>
              <a:rPr lang="en-US" altLang="ja-JP" sz="1050" dirty="0">
                <a:latin typeface="HGP創英角ﾎﾟｯﾌﾟ体" panose="040B0A00000000000000" pitchFamily="50" charset="-128"/>
                <a:ea typeface="HGP創英角ﾎﾟｯﾌﾟ体" panose="040B0A00000000000000" pitchFamily="50" charset="-128"/>
              </a:rPr>
              <a:t>2</a:t>
            </a:r>
            <a:r>
              <a:rPr lang="ja-JP" altLang="en-US" sz="1050" dirty="0">
                <a:latin typeface="HGP創英角ﾎﾟｯﾌﾟ体" panose="040B0A00000000000000" pitchFamily="50" charset="-128"/>
                <a:ea typeface="HGP創英角ﾎﾟｯﾌﾟ体" panose="040B0A00000000000000" pitchFamily="50" charset="-128"/>
              </a:rPr>
              <a:t>：</a:t>
            </a:r>
            <a:r>
              <a:rPr lang="en-US" altLang="ja-JP" sz="1050">
                <a:latin typeface="HGP創英角ﾎﾟｯﾌﾟ体" panose="040B0A00000000000000" pitchFamily="50" charset="-128"/>
                <a:ea typeface="HGP創英角ﾎﾟｯﾌﾟ体" panose="040B0A00000000000000" pitchFamily="50" charset="-128"/>
              </a:rPr>
              <a:t>20</a:t>
            </a:r>
            <a:r>
              <a:rPr lang="ja-JP" altLang="en-US" sz="1050">
                <a:latin typeface="HGP創英角ﾎﾟｯﾌﾟ体" panose="040B0A00000000000000" pitchFamily="50" charset="-128"/>
                <a:ea typeface="HGP創英角ﾎﾟｯﾌﾟ体" panose="040B0A00000000000000" pitchFamily="50" charset="-128"/>
              </a:rPr>
              <a:t>～</a:t>
            </a:r>
            <a:endParaRPr lang="en-US" altLang="ja-JP" sz="1050" dirty="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場所：豊西自治会集会所</a:t>
            </a:r>
            <a:endParaRPr lang="en-US" altLang="ja-JP" sz="1050" dirty="0">
              <a:latin typeface="HGP創英角ﾎﾟｯﾌﾟ体" panose="040B0A00000000000000" pitchFamily="50" charset="-128"/>
              <a:ea typeface="HGP創英角ﾎﾟｯﾌﾟ体" panose="040B0A00000000000000" pitchFamily="50" charset="-128"/>
            </a:endParaRPr>
          </a:p>
        </p:txBody>
      </p:sp>
      <p:pic>
        <p:nvPicPr>
          <p:cNvPr id="58" name="図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20207" y="2290092"/>
            <a:ext cx="259126" cy="259126"/>
          </a:xfrm>
          <a:prstGeom prst="rect">
            <a:avLst/>
          </a:prstGeom>
        </p:spPr>
      </p:pic>
      <p:pic>
        <p:nvPicPr>
          <p:cNvPr id="1028" name="Picture 4" descr="シンプルな星イラストのフリー素材｜イラストイメージ">
            <a:extLst>
              <a:ext uri="{FF2B5EF4-FFF2-40B4-BE49-F238E27FC236}">
                <a16:creationId xmlns:a16="http://schemas.microsoft.com/office/drawing/2014/main" id="{A2E8E172-103F-6DB4-96EC-30D7B244AD77}"/>
              </a:ext>
            </a:extLst>
          </p:cNvPr>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887" y="2008209"/>
            <a:ext cx="434689" cy="43468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シンプルな星イラストのフリー素材｜イラストイメージ">
            <a:extLst>
              <a:ext uri="{FF2B5EF4-FFF2-40B4-BE49-F238E27FC236}">
                <a16:creationId xmlns:a16="http://schemas.microsoft.com/office/drawing/2014/main" id="{266EC97F-ACB1-F176-C95B-DD5268CF4B91}"/>
              </a:ext>
            </a:extLst>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7014" y="2010009"/>
            <a:ext cx="343960" cy="343960"/>
          </a:xfrm>
          <a:prstGeom prst="rect">
            <a:avLst/>
          </a:prstGeom>
          <a:noFill/>
          <a:extLst>
            <a:ext uri="{909E8E84-426E-40DD-AFC4-6F175D3DCCD1}">
              <a14:hiddenFill xmlns:a14="http://schemas.microsoft.com/office/drawing/2010/main">
                <a:solidFill>
                  <a:srgbClr val="FFFFFF"/>
                </a:solidFill>
              </a14:hiddenFill>
            </a:ext>
          </a:extLst>
        </p:spPr>
      </p:pic>
      <p:sp>
        <p:nvSpPr>
          <p:cNvPr id="124" name="四角形: 角を丸くする 123">
            <a:extLst>
              <a:ext uri="{FF2B5EF4-FFF2-40B4-BE49-F238E27FC236}">
                <a16:creationId xmlns:a16="http://schemas.microsoft.com/office/drawing/2014/main" id="{6E6936C7-BB1F-23E9-3DB1-F7B33D07B856}"/>
              </a:ext>
            </a:extLst>
          </p:cNvPr>
          <p:cNvSpPr/>
          <p:nvPr/>
        </p:nvSpPr>
        <p:spPr>
          <a:xfrm>
            <a:off x="150266" y="4982199"/>
            <a:ext cx="2368379" cy="106850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6CA2C421-8641-FEBF-BE0A-5CC8E627033C}"/>
              </a:ext>
            </a:extLst>
          </p:cNvPr>
          <p:cNvSpPr txBox="1"/>
          <p:nvPr/>
        </p:nvSpPr>
        <p:spPr>
          <a:xfrm>
            <a:off x="24483" y="5060949"/>
            <a:ext cx="2575724" cy="915635"/>
          </a:xfrm>
          <a:prstGeom prst="rect">
            <a:avLst/>
          </a:prstGeom>
          <a:noFill/>
        </p:spPr>
        <p:txBody>
          <a:bodyPr wrap="square" rtlCol="0">
            <a:spAutoFit/>
          </a:bodyPr>
          <a:lstStyle/>
          <a:p>
            <a:pPr algn="ctr"/>
            <a:r>
              <a:rPr lang="ja-JP" altLang="en-US" sz="1400" dirty="0">
                <a:solidFill>
                  <a:srgbClr val="0070C0"/>
                </a:solidFill>
                <a:latin typeface="HGP創英角ﾎﾟｯﾌﾟ体" panose="040B0A00000000000000" pitchFamily="50" charset="-128"/>
                <a:ea typeface="HGP創英角ﾎﾟｯﾌﾟ体" panose="040B0A00000000000000" pitchFamily="50" charset="-128"/>
              </a:rPr>
              <a:t>　上田操体法クラブ</a:t>
            </a:r>
            <a:endParaRPr lang="en-US" altLang="ja-JP" sz="1400" dirty="0">
              <a:solidFill>
                <a:srgbClr val="0070C0"/>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rgbClr val="FF0066"/>
                </a:solidFill>
                <a:latin typeface="HGP創英角ﾎﾟｯﾌﾟ体" panose="040B0A00000000000000" pitchFamily="50" charset="-128"/>
                <a:ea typeface="HGP創英角ﾎﾟｯﾌﾟ体" panose="040B0A00000000000000" pitchFamily="50" charset="-128"/>
              </a:rPr>
              <a:t>　　ＬＯＨＡＳ（ロハス）</a:t>
            </a:r>
            <a:endParaRPr lang="en-US" altLang="ja-JP" sz="2000" dirty="0">
              <a:solidFill>
                <a:srgbClr val="FF0066"/>
              </a:solidFill>
              <a:latin typeface="HGP創英角ﾎﾟｯﾌﾟ体" panose="040B0A00000000000000" pitchFamily="50" charset="-128"/>
              <a:ea typeface="HGP創英角ﾎﾟｯﾌﾟ体" panose="040B0A00000000000000" pitchFamily="50" charset="-128"/>
            </a:endParaRPr>
          </a:p>
          <a:p>
            <a:r>
              <a:rPr lang="ja-JP" altLang="en-US" sz="1100" dirty="0">
                <a:latin typeface="HGP創英角ﾎﾟｯﾌﾟ体" panose="040B0A00000000000000" pitchFamily="50" charset="-128"/>
                <a:ea typeface="HGP創英角ﾎﾟｯﾌﾟ体" panose="040B0A00000000000000" pitchFamily="50" charset="-128"/>
              </a:rPr>
              <a:t>　　</a:t>
            </a:r>
            <a:r>
              <a:rPr lang="ja-JP" altLang="en-US" sz="1050" dirty="0">
                <a:latin typeface="HGP創英角ﾎﾟｯﾌﾟ体" panose="040B0A00000000000000" pitchFamily="50" charset="-128"/>
                <a:ea typeface="HGP創英角ﾎﾟｯﾌﾟ体" panose="040B0A00000000000000" pitchFamily="50" charset="-128"/>
              </a:rPr>
              <a:t>日時：毎月第</a:t>
            </a:r>
            <a:r>
              <a:rPr lang="en-US" altLang="ja-JP" sz="1050" dirty="0">
                <a:latin typeface="HGP創英角ﾎﾟｯﾌﾟ体" panose="040B0A00000000000000" pitchFamily="50" charset="-128"/>
                <a:ea typeface="HGP創英角ﾎﾟｯﾌﾟ体" panose="040B0A00000000000000" pitchFamily="50" charset="-128"/>
              </a:rPr>
              <a:t>2</a:t>
            </a:r>
            <a:r>
              <a:rPr lang="ja-JP" altLang="en-US" sz="1050" dirty="0">
                <a:latin typeface="HGP創英角ﾎﾟｯﾌﾟ体" panose="040B0A00000000000000" pitchFamily="50" charset="-128"/>
                <a:ea typeface="HGP創英角ﾎﾟｯﾌﾟ体" panose="040B0A00000000000000" pitchFamily="50" charset="-128"/>
              </a:rPr>
              <a:t>・</a:t>
            </a:r>
            <a:r>
              <a:rPr lang="en-US" altLang="ja-JP" sz="1050" dirty="0">
                <a:latin typeface="HGP創英角ﾎﾟｯﾌﾟ体" panose="040B0A00000000000000" pitchFamily="50" charset="-128"/>
                <a:ea typeface="HGP創英角ﾎﾟｯﾌﾟ体" panose="040B0A00000000000000" pitchFamily="50" charset="-128"/>
              </a:rPr>
              <a:t>3</a:t>
            </a:r>
            <a:r>
              <a:rPr lang="ja-JP" altLang="en-US" sz="1050" dirty="0">
                <a:latin typeface="HGP創英角ﾎﾟｯﾌﾟ体" panose="040B0A00000000000000" pitchFamily="50" charset="-128"/>
                <a:ea typeface="HGP創英角ﾎﾟｯﾌﾟ体" panose="040B0A00000000000000" pitchFamily="50" charset="-128"/>
              </a:rPr>
              <a:t>・</a:t>
            </a:r>
            <a:r>
              <a:rPr lang="en-US" altLang="ja-JP" sz="1050" dirty="0">
                <a:latin typeface="HGP創英角ﾎﾟｯﾌﾟ体" panose="040B0A00000000000000" pitchFamily="50" charset="-128"/>
                <a:ea typeface="HGP創英角ﾎﾟｯﾌﾟ体" panose="040B0A00000000000000" pitchFamily="50" charset="-128"/>
              </a:rPr>
              <a:t>4</a:t>
            </a:r>
            <a:r>
              <a:rPr lang="ja-JP" altLang="en-US" sz="1050" dirty="0">
                <a:latin typeface="HGP創英角ﾎﾟｯﾌﾟ体" panose="040B0A00000000000000" pitchFamily="50" charset="-128"/>
                <a:ea typeface="HGP創英角ﾎﾟｯﾌﾟ体" panose="040B0A00000000000000" pitchFamily="50" charset="-128"/>
              </a:rPr>
              <a:t>土</a:t>
            </a:r>
            <a:r>
              <a:rPr lang="en-US" altLang="ja-JP" sz="1050" dirty="0">
                <a:latin typeface="HGP創英角ﾎﾟｯﾌﾟ体" panose="040B0A00000000000000" pitchFamily="50" charset="-128"/>
                <a:ea typeface="HGP創英角ﾎﾟｯﾌﾟ体" panose="040B0A00000000000000" pitchFamily="50" charset="-128"/>
              </a:rPr>
              <a:t>/</a:t>
            </a:r>
            <a:r>
              <a:rPr lang="ja-JP" altLang="en-US" sz="1050" dirty="0">
                <a:latin typeface="HGP創英角ﾎﾟｯﾌﾟ体" panose="040B0A00000000000000" pitchFamily="50" charset="-128"/>
                <a:ea typeface="HGP創英角ﾎﾟｯﾌﾟ体" panose="040B0A00000000000000" pitchFamily="50" charset="-128"/>
              </a:rPr>
              <a:t>午後</a:t>
            </a:r>
            <a:r>
              <a:rPr lang="en-US" altLang="ja-JP" sz="1050" dirty="0">
                <a:latin typeface="HGP創英角ﾎﾟｯﾌﾟ体" panose="040B0A00000000000000" pitchFamily="50" charset="-128"/>
                <a:ea typeface="HGP創英角ﾎﾟｯﾌﾟ体" panose="040B0A00000000000000" pitchFamily="50" charset="-128"/>
              </a:rPr>
              <a:t>2</a:t>
            </a:r>
            <a:r>
              <a:rPr lang="ja-JP" altLang="en-US" sz="1050" dirty="0">
                <a:latin typeface="HGP創英角ﾎﾟｯﾌﾟ体" panose="040B0A00000000000000" pitchFamily="50" charset="-128"/>
                <a:ea typeface="HGP創英角ﾎﾟｯﾌﾟ体" panose="040B0A00000000000000" pitchFamily="50" charset="-128"/>
              </a:rPr>
              <a:t>時～</a:t>
            </a:r>
            <a:endParaRPr lang="en-US" altLang="ja-JP" sz="1050" dirty="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場所：上田公民館　会費：</a:t>
            </a:r>
            <a:r>
              <a:rPr lang="en-US" altLang="ja-JP" sz="1050" dirty="0">
                <a:latin typeface="HGP創英角ﾎﾟｯﾌﾟ体" panose="040B0A00000000000000" pitchFamily="50" charset="-128"/>
                <a:ea typeface="HGP創英角ﾎﾟｯﾌﾟ体" panose="040B0A00000000000000" pitchFamily="50" charset="-128"/>
              </a:rPr>
              <a:t>1500</a:t>
            </a:r>
            <a:r>
              <a:rPr lang="ja-JP" altLang="en-US" sz="1050" dirty="0">
                <a:latin typeface="HGP創英角ﾎﾟｯﾌﾟ体" panose="040B0A00000000000000" pitchFamily="50" charset="-128"/>
                <a:ea typeface="HGP創英角ﾎﾟｯﾌﾟ体" panose="040B0A00000000000000" pitchFamily="50" charset="-128"/>
              </a:rPr>
              <a:t>円</a:t>
            </a:r>
            <a:r>
              <a:rPr lang="en-US" altLang="ja-JP" sz="1050" dirty="0">
                <a:latin typeface="HGP創英角ﾎﾟｯﾌﾟ体" panose="040B0A00000000000000" pitchFamily="50" charset="-128"/>
                <a:ea typeface="HGP創英角ﾎﾟｯﾌﾟ体" panose="040B0A00000000000000" pitchFamily="50" charset="-128"/>
              </a:rPr>
              <a:t>/</a:t>
            </a:r>
            <a:r>
              <a:rPr lang="ja-JP" altLang="en-US" sz="1050" dirty="0">
                <a:latin typeface="HGP創英角ﾎﾟｯﾌﾟ体" panose="040B0A00000000000000" pitchFamily="50" charset="-128"/>
                <a:ea typeface="HGP創英角ﾎﾟｯﾌﾟ体" panose="040B0A00000000000000" pitchFamily="50" charset="-128"/>
              </a:rPr>
              <a:t>月</a:t>
            </a:r>
            <a:endParaRPr lang="en-US" altLang="ja-JP" sz="1050" dirty="0">
              <a:latin typeface="HGP創英角ﾎﾟｯﾌﾟ体" panose="040B0A00000000000000" pitchFamily="50" charset="-128"/>
              <a:ea typeface="HGP創英角ﾎﾟｯﾌﾟ体" panose="040B0A00000000000000" pitchFamily="50" charset="-128"/>
            </a:endParaRPr>
          </a:p>
        </p:txBody>
      </p:sp>
      <p:pic>
        <p:nvPicPr>
          <p:cNvPr id="1024" name="Picture 6" descr="体操をする親子のイラスト | かわいいフリー素材集 いらすとや">
            <a:extLst>
              <a:ext uri="{FF2B5EF4-FFF2-40B4-BE49-F238E27FC236}">
                <a16:creationId xmlns:a16="http://schemas.microsoft.com/office/drawing/2014/main" id="{2C107B5F-DD15-384C-EBBC-3750F513A9FF}"/>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000" b="95111" l="9375" r="89286">
                        <a14:foregroundMark x1="54911" y1="5333" x2="54911" y2="5333"/>
                        <a14:foregroundMark x1="50446" y1="4444" x2="50446" y2="4444"/>
                        <a14:foregroundMark x1="57589" y1="92889" x2="57589" y2="92889"/>
                        <a14:foregroundMark x1="87946" y1="95111" x2="87946" y2="95111"/>
                      </a14:backgroundRemoval>
                    </a14:imgEffect>
                  </a14:imgLayer>
                </a14:imgProps>
              </a:ext>
              <a:ext uri="{28A0092B-C50C-407E-A947-70E740481C1C}">
                <a14:useLocalDpi xmlns:a14="http://schemas.microsoft.com/office/drawing/2010/main" val="0"/>
              </a:ext>
            </a:extLst>
          </a:blip>
          <a:srcRect/>
          <a:stretch>
            <a:fillRect/>
          </a:stretch>
        </p:blipFill>
        <p:spPr bwMode="auto">
          <a:xfrm>
            <a:off x="-148125" y="4841617"/>
            <a:ext cx="747271" cy="750607"/>
          </a:xfrm>
          <a:prstGeom prst="rect">
            <a:avLst/>
          </a:prstGeom>
          <a:noFill/>
          <a:extLst>
            <a:ext uri="{909E8E84-426E-40DD-AFC4-6F175D3DCCD1}">
              <a14:hiddenFill xmlns:a14="http://schemas.microsoft.com/office/drawing/2010/main">
                <a:solidFill>
                  <a:srgbClr val="FFFFFF"/>
                </a:solidFill>
              </a14:hiddenFill>
            </a:ext>
          </a:extLst>
        </p:spPr>
      </p:pic>
      <p:sp>
        <p:nvSpPr>
          <p:cNvPr id="1025" name="テキスト ボックス 1024">
            <a:extLst>
              <a:ext uri="{FF2B5EF4-FFF2-40B4-BE49-F238E27FC236}">
                <a16:creationId xmlns:a16="http://schemas.microsoft.com/office/drawing/2014/main" id="{256774E6-1B71-D2DF-A388-B2542E69E5E6}"/>
              </a:ext>
            </a:extLst>
          </p:cNvPr>
          <p:cNvSpPr txBox="1"/>
          <p:nvPr/>
        </p:nvSpPr>
        <p:spPr>
          <a:xfrm>
            <a:off x="-113529" y="7432034"/>
            <a:ext cx="6098801" cy="253916"/>
          </a:xfrm>
          <a:prstGeom prst="rect">
            <a:avLst/>
          </a:prstGeom>
          <a:noFill/>
        </p:spPr>
        <p:txBody>
          <a:bodyPr wrap="square" rtlCol="0">
            <a:spAutoFit/>
          </a:bodyPr>
          <a:lstStyle/>
          <a:p>
            <a:pPr algn="ctr"/>
            <a:r>
              <a:rPr kumimoji="1" lang="ja-JP" altLang="en-US" sz="1050" dirty="0"/>
              <a:t>指先から頭の先までゆったり呼吸しながら「痛くない所」を動かし、体調を整える「操体法」♪</a:t>
            </a:r>
          </a:p>
        </p:txBody>
      </p:sp>
      <p:sp>
        <p:nvSpPr>
          <p:cNvPr id="4" name="円形吹き出し 79">
            <a:extLst>
              <a:ext uri="{FF2B5EF4-FFF2-40B4-BE49-F238E27FC236}">
                <a16:creationId xmlns:a16="http://schemas.microsoft.com/office/drawing/2014/main" id="{5A6960D0-B88C-315D-C15C-3964CD7E3F32}"/>
              </a:ext>
            </a:extLst>
          </p:cNvPr>
          <p:cNvSpPr/>
          <p:nvPr/>
        </p:nvSpPr>
        <p:spPr>
          <a:xfrm>
            <a:off x="5583842" y="6287657"/>
            <a:ext cx="495330" cy="1091889"/>
          </a:xfrm>
          <a:prstGeom prst="wedgeEllipseCallout">
            <a:avLst>
              <a:gd name="adj1" fmla="val -77946"/>
              <a:gd name="adj2" fmla="val 17293"/>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00" dirty="0">
                <a:latin typeface="HGP創英角ﾎﾟｯﾌﾟ体" panose="040B0A00000000000000" pitchFamily="50" charset="-128"/>
                <a:ea typeface="HGP創英角ﾎﾟｯﾌﾟ体" panose="040B0A00000000000000" pitchFamily="50" charset="-128"/>
              </a:rPr>
              <a:t>とっても気持ちが良い！</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sp>
        <p:nvSpPr>
          <p:cNvPr id="1027" name="四角形: 角を丸くする 1026">
            <a:extLst>
              <a:ext uri="{FF2B5EF4-FFF2-40B4-BE49-F238E27FC236}">
                <a16:creationId xmlns:a16="http://schemas.microsoft.com/office/drawing/2014/main" id="{5D49F804-6DEA-687F-9E0C-AE7D62AB24C7}"/>
              </a:ext>
            </a:extLst>
          </p:cNvPr>
          <p:cNvSpPr/>
          <p:nvPr/>
        </p:nvSpPr>
        <p:spPr>
          <a:xfrm>
            <a:off x="157929" y="7675758"/>
            <a:ext cx="2320381" cy="106850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テキスト ボックス 1030">
            <a:extLst>
              <a:ext uri="{FF2B5EF4-FFF2-40B4-BE49-F238E27FC236}">
                <a16:creationId xmlns:a16="http://schemas.microsoft.com/office/drawing/2014/main" id="{8AA56A63-7D78-D0D2-FA5C-F44C854DCFB1}"/>
              </a:ext>
            </a:extLst>
          </p:cNvPr>
          <p:cNvSpPr txBox="1"/>
          <p:nvPr/>
        </p:nvSpPr>
        <p:spPr>
          <a:xfrm>
            <a:off x="83669" y="7713486"/>
            <a:ext cx="2475584" cy="915635"/>
          </a:xfrm>
          <a:prstGeom prst="rect">
            <a:avLst/>
          </a:prstGeom>
          <a:noFill/>
        </p:spPr>
        <p:txBody>
          <a:bodyPr wrap="square" rtlCol="0">
            <a:spAutoFit/>
          </a:bodyPr>
          <a:lstStyle/>
          <a:p>
            <a:pPr algn="ctr"/>
            <a:r>
              <a:rPr lang="ja-JP" altLang="en-US" sz="1400" dirty="0">
                <a:solidFill>
                  <a:srgbClr val="0070C0"/>
                </a:solidFill>
                <a:latin typeface="HGP創英角ﾎﾟｯﾌﾟ体" panose="040B0A00000000000000" pitchFamily="50" charset="-128"/>
                <a:ea typeface="HGP創英角ﾎﾟｯﾌﾟ体" panose="040B0A00000000000000" pitchFamily="50" charset="-128"/>
              </a:rPr>
              <a:t>　平和台福祉推進委員会</a:t>
            </a:r>
            <a:endParaRPr lang="en-US" altLang="ja-JP" sz="1400" dirty="0">
              <a:solidFill>
                <a:srgbClr val="0070C0"/>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rgbClr val="FF0066"/>
                </a:solidFill>
                <a:latin typeface="HGP創英角ﾎﾟｯﾌﾟ体" panose="040B0A00000000000000" pitchFamily="50" charset="-128"/>
                <a:ea typeface="HGP創英角ﾎﾟｯﾌﾟ体" panose="040B0A00000000000000" pitchFamily="50" charset="-128"/>
              </a:rPr>
              <a:t>　</a:t>
            </a:r>
            <a:r>
              <a:rPr lang="ja-JP" altLang="en-US" dirty="0">
                <a:solidFill>
                  <a:srgbClr val="00B050"/>
                </a:solidFill>
                <a:latin typeface="HGP創英角ﾎﾟｯﾌﾟ体" panose="040B0A00000000000000" pitchFamily="50" charset="-128"/>
                <a:ea typeface="HGP創英角ﾎﾟｯﾌﾟ体" panose="040B0A00000000000000" pitchFamily="50" charset="-128"/>
              </a:rPr>
              <a:t>年度末お食事会</a:t>
            </a:r>
            <a:endParaRPr lang="en-US" altLang="ja-JP" sz="2000" dirty="0">
              <a:solidFill>
                <a:srgbClr val="00B050"/>
              </a:solidFill>
              <a:latin typeface="HGP創英角ﾎﾟｯﾌﾟ体" panose="040B0A00000000000000" pitchFamily="50" charset="-128"/>
              <a:ea typeface="HGP創英角ﾎﾟｯﾌﾟ体" panose="040B0A00000000000000" pitchFamily="50" charset="-128"/>
            </a:endParaRPr>
          </a:p>
          <a:p>
            <a:r>
              <a:rPr lang="ja-JP" altLang="en-US" sz="1100" dirty="0">
                <a:latin typeface="HGP創英角ﾎﾟｯﾌﾟ体" panose="040B0A00000000000000" pitchFamily="50" charset="-128"/>
                <a:ea typeface="HGP創英角ﾎﾟｯﾌﾟ体" panose="040B0A00000000000000" pitchFamily="50" charset="-128"/>
              </a:rPr>
              <a:t>　　</a:t>
            </a:r>
            <a:r>
              <a:rPr lang="ja-JP" altLang="en-US" sz="1050" dirty="0">
                <a:latin typeface="HGP創英角ﾎﾟｯﾌﾟ体" panose="040B0A00000000000000" pitchFamily="50" charset="-128"/>
                <a:ea typeface="HGP創英角ﾎﾟｯﾌﾟ体" panose="040B0A00000000000000" pitchFamily="50" charset="-128"/>
              </a:rPr>
              <a:t>年</a:t>
            </a:r>
            <a:r>
              <a:rPr lang="en-US" altLang="ja-JP" sz="1050" dirty="0">
                <a:latin typeface="HGP創英角ﾎﾟｯﾌﾟ体" panose="040B0A00000000000000" pitchFamily="50" charset="-128"/>
                <a:ea typeface="HGP創英角ﾎﾟｯﾌﾟ体" panose="040B0A00000000000000" pitchFamily="50" charset="-128"/>
              </a:rPr>
              <a:t>1</a:t>
            </a:r>
            <a:r>
              <a:rPr lang="ja-JP" altLang="en-US" sz="1050" dirty="0">
                <a:latin typeface="HGP創英角ﾎﾟｯﾌﾟ体" panose="040B0A00000000000000" pitchFamily="50" charset="-128"/>
                <a:ea typeface="HGP創英角ﾎﾟｯﾌﾟ体" panose="040B0A00000000000000" pitchFamily="50" charset="-128"/>
              </a:rPr>
              <a:t>回</a:t>
            </a:r>
            <a:r>
              <a:rPr lang="en-US" altLang="ja-JP" sz="1050" dirty="0">
                <a:latin typeface="HGP創英角ﾎﾟｯﾌﾟ体" panose="040B0A00000000000000" pitchFamily="50" charset="-128"/>
                <a:ea typeface="HGP創英角ﾎﾟｯﾌﾟ体" panose="040B0A00000000000000" pitchFamily="50" charset="-128"/>
              </a:rPr>
              <a:t>/</a:t>
            </a:r>
            <a:r>
              <a:rPr lang="ja-JP" altLang="en-US" sz="1050" dirty="0">
                <a:latin typeface="HGP創英角ﾎﾟｯﾌﾟ体" panose="040B0A00000000000000" pitchFamily="50" charset="-128"/>
                <a:ea typeface="HGP創英角ﾎﾟｯﾌﾟ体" panose="040B0A00000000000000" pitchFamily="50" charset="-128"/>
              </a:rPr>
              <a:t>毎年</a:t>
            </a:r>
            <a:r>
              <a:rPr lang="en-US" altLang="ja-JP" sz="1050" dirty="0">
                <a:latin typeface="HGP創英角ﾎﾟｯﾌﾟ体" panose="040B0A00000000000000" pitchFamily="50" charset="-128"/>
                <a:ea typeface="HGP創英角ﾎﾟｯﾌﾟ体" panose="040B0A00000000000000" pitchFamily="50" charset="-128"/>
              </a:rPr>
              <a:t>3</a:t>
            </a:r>
            <a:r>
              <a:rPr lang="ja-JP" altLang="en-US" sz="1050" dirty="0">
                <a:latin typeface="HGP創英角ﾎﾟｯﾌﾟ体" panose="040B0A00000000000000" pitchFamily="50" charset="-128"/>
                <a:ea typeface="HGP創英角ﾎﾟｯﾌﾟ体" panose="040B0A00000000000000" pitchFamily="50" charset="-128"/>
              </a:rPr>
              <a:t>月ミニデイ最終日</a:t>
            </a:r>
            <a:endParaRPr lang="en-US" altLang="ja-JP" sz="1050" dirty="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場所：平和台公民館</a:t>
            </a:r>
            <a:endParaRPr lang="en-US" altLang="ja-JP" sz="1050" dirty="0">
              <a:latin typeface="HGP創英角ﾎﾟｯﾌﾟ体" panose="040B0A00000000000000" pitchFamily="50" charset="-128"/>
              <a:ea typeface="HGP創英角ﾎﾟｯﾌﾟ体" panose="040B0A00000000000000" pitchFamily="50" charset="-128"/>
            </a:endParaRPr>
          </a:p>
        </p:txBody>
      </p:sp>
      <p:pic>
        <p:nvPicPr>
          <p:cNvPr id="1032" name="Picture 8" descr="楽しそうに食事をしている老人のイラスト | かわいいフリー素材 ...">
            <a:extLst>
              <a:ext uri="{FF2B5EF4-FFF2-40B4-BE49-F238E27FC236}">
                <a16:creationId xmlns:a16="http://schemas.microsoft.com/office/drawing/2014/main" id="{D1C7DBCD-C13B-FD80-F7DE-BC0511076941}"/>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5102" b="91327" l="3891" r="95720">
                        <a14:foregroundMark x1="14008" y1="8163" x2="18677" y2="68367"/>
                        <a14:foregroundMark x1="59533" y1="11224" x2="47860" y2="65306"/>
                        <a14:foregroundMark x1="42802" y1="6633" x2="51362" y2="43367"/>
                        <a14:foregroundMark x1="7393" y1="16327" x2="19455" y2="40816"/>
                        <a14:foregroundMark x1="8171" y1="46939" x2="8949" y2="58163"/>
                        <a14:foregroundMark x1="76265" y1="8163" x2="82490" y2="61224"/>
                        <a14:foregroundMark x1="91051" y1="15816" x2="83268" y2="35204"/>
                        <a14:foregroundMark x1="68482" y1="46429" x2="68482" y2="46429"/>
                        <a14:foregroundMark x1="90661" y1="68878" x2="90661" y2="86735"/>
                        <a14:foregroundMark x1="5058" y1="86735" x2="90661" y2="89796"/>
                        <a14:foregroundMark x1="95720" y1="65306" x2="95331" y2="91327"/>
                        <a14:foregroundMark x1="80156" y1="6122" x2="80156" y2="6122"/>
                        <a14:foregroundMark x1="19066" y1="6122" x2="19066" y2="6122"/>
                        <a14:foregroundMark x1="46304" y1="5102" x2="46304" y2="5102"/>
                        <a14:foregroundMark x1="83658" y1="75000" x2="83658" y2="75000"/>
                        <a14:foregroundMark x1="50973" y1="71939" x2="50973" y2="71939"/>
                        <a14:foregroundMark x1="22179" y1="72449" x2="22179" y2="72449"/>
                      </a14:backgroundRemoval>
                    </a14:imgEffect>
                  </a14:imgLayer>
                </a14:imgProps>
              </a:ext>
              <a:ext uri="{28A0092B-C50C-407E-A947-70E740481C1C}">
                <a14:useLocalDpi xmlns:a14="http://schemas.microsoft.com/office/drawing/2010/main" val="0"/>
              </a:ext>
            </a:extLst>
          </a:blip>
          <a:srcRect/>
          <a:stretch>
            <a:fillRect/>
          </a:stretch>
        </p:blipFill>
        <p:spPr bwMode="auto">
          <a:xfrm>
            <a:off x="1533756" y="8571336"/>
            <a:ext cx="979866" cy="747290"/>
          </a:xfrm>
          <a:prstGeom prst="rect">
            <a:avLst/>
          </a:prstGeom>
          <a:noFill/>
          <a:extLst>
            <a:ext uri="{909E8E84-426E-40DD-AFC4-6F175D3DCCD1}">
              <a14:hiddenFill xmlns:a14="http://schemas.microsoft.com/office/drawing/2010/main">
                <a:solidFill>
                  <a:srgbClr val="FFFFFF"/>
                </a:solidFill>
              </a14:hiddenFill>
            </a:ext>
          </a:extLst>
        </p:spPr>
      </p:pic>
      <p:pic>
        <p:nvPicPr>
          <p:cNvPr id="1033" name="図 1032">
            <a:extLst>
              <a:ext uri="{FF2B5EF4-FFF2-40B4-BE49-F238E27FC236}">
                <a16:creationId xmlns:a16="http://schemas.microsoft.com/office/drawing/2014/main" id="{54DA7A03-D4C0-E453-435E-5B4AEBAB6135}"/>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0789" t="34571" r="22420" b="4041"/>
          <a:stretch/>
        </p:blipFill>
        <p:spPr>
          <a:xfrm>
            <a:off x="6011235" y="8242438"/>
            <a:ext cx="1438723" cy="991742"/>
          </a:xfrm>
          <a:prstGeom prst="ellipse">
            <a:avLst/>
          </a:prstGeom>
          <a:ln>
            <a:noFill/>
          </a:ln>
          <a:effectLst>
            <a:softEdge rad="112500"/>
          </a:effectLst>
        </p:spPr>
      </p:pic>
      <p:pic>
        <p:nvPicPr>
          <p:cNvPr id="1034" name="図 1033">
            <a:extLst>
              <a:ext uri="{FF2B5EF4-FFF2-40B4-BE49-F238E27FC236}">
                <a16:creationId xmlns:a16="http://schemas.microsoft.com/office/drawing/2014/main" id="{3A7F94B2-CD44-E55B-63D7-AF4D5109E1DC}"/>
              </a:ext>
            </a:extLst>
          </p:cNvPr>
          <p:cNvPicPr>
            <a:picLocks noChangeAspect="1"/>
          </p:cNvPicPr>
          <p:nvPr/>
        </p:nvPicPr>
        <p:blipFill rotWithShape="1">
          <a:blip r:embed="rId41" cstate="print">
            <a:extLst>
              <a:ext uri="{BEBA8EAE-BF5A-486C-A8C5-ECC9F3942E4B}">
                <a14:imgProps xmlns:a14="http://schemas.microsoft.com/office/drawing/2010/main">
                  <a14:imgLayer r:embed="rId42">
                    <a14:imgEffect>
                      <a14:brightnessContrast bright="40000" contrast="-40000"/>
                    </a14:imgEffect>
                  </a14:imgLayer>
                </a14:imgProps>
              </a:ext>
              <a:ext uri="{28A0092B-C50C-407E-A947-70E740481C1C}">
                <a14:useLocalDpi xmlns:a14="http://schemas.microsoft.com/office/drawing/2010/main" val="0"/>
              </a:ext>
            </a:extLst>
          </a:blip>
          <a:srcRect l="15112" t="13243" b="3177"/>
          <a:stretch/>
        </p:blipFill>
        <p:spPr>
          <a:xfrm>
            <a:off x="4608870" y="8286557"/>
            <a:ext cx="1291211" cy="953113"/>
          </a:xfrm>
          <a:prstGeom prst="rect">
            <a:avLst/>
          </a:prstGeom>
        </p:spPr>
      </p:pic>
      <p:pic>
        <p:nvPicPr>
          <p:cNvPr id="1035" name="図 1034">
            <a:extLst>
              <a:ext uri="{FF2B5EF4-FFF2-40B4-BE49-F238E27FC236}">
                <a16:creationId xmlns:a16="http://schemas.microsoft.com/office/drawing/2014/main" id="{EECAAF82-F976-787B-30FD-B29FB7903378}"/>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l="21585" t="16896" r="20911" b="2412"/>
          <a:stretch/>
        </p:blipFill>
        <p:spPr>
          <a:xfrm>
            <a:off x="6015140" y="9056600"/>
            <a:ext cx="1131356" cy="1190650"/>
          </a:xfrm>
          <a:prstGeom prst="ellipse">
            <a:avLst/>
          </a:prstGeom>
          <a:ln>
            <a:noFill/>
          </a:ln>
          <a:effectLst>
            <a:softEdge rad="112500"/>
          </a:effectLst>
        </p:spPr>
      </p:pic>
      <p:sp>
        <p:nvSpPr>
          <p:cNvPr id="1037" name="円形吹き出し 79">
            <a:extLst>
              <a:ext uri="{FF2B5EF4-FFF2-40B4-BE49-F238E27FC236}">
                <a16:creationId xmlns:a16="http://schemas.microsoft.com/office/drawing/2014/main" id="{6256B404-3876-E5BB-71A6-EC5CD174FDD5}"/>
              </a:ext>
            </a:extLst>
          </p:cNvPr>
          <p:cNvSpPr/>
          <p:nvPr/>
        </p:nvSpPr>
        <p:spPr>
          <a:xfrm>
            <a:off x="6885227" y="8768483"/>
            <a:ext cx="563053" cy="1636626"/>
          </a:xfrm>
          <a:prstGeom prst="wedgeEllipseCallout">
            <a:avLst>
              <a:gd name="adj1" fmla="val -74435"/>
              <a:gd name="adj2" fmla="val -15263"/>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en-US" altLang="ja-JP" sz="1000" dirty="0">
                <a:latin typeface="HGP創英角ﾎﾟｯﾌﾟ体" panose="040B0A00000000000000" pitchFamily="50" charset="-128"/>
                <a:ea typeface="HGP創英角ﾎﾟｯﾌﾟ体" panose="040B0A00000000000000" pitchFamily="50" charset="-128"/>
              </a:rPr>
              <a:t>1</a:t>
            </a:r>
            <a:r>
              <a:rPr kumimoji="1" lang="ja-JP" altLang="en-US" sz="1000" dirty="0">
                <a:latin typeface="HGP創英角ﾎﾟｯﾌﾟ体" panose="040B0A00000000000000" pitchFamily="50" charset="-128"/>
                <a:ea typeface="HGP創英角ﾎﾟｯﾌﾟ体" panose="040B0A00000000000000" pitchFamily="50" charset="-128"/>
              </a:rPr>
              <a:t>年間、皆で健康づくりができたことに感謝♡</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sp>
        <p:nvSpPr>
          <p:cNvPr id="1038" name="テキスト ボックス 1037">
            <a:extLst>
              <a:ext uri="{FF2B5EF4-FFF2-40B4-BE49-F238E27FC236}">
                <a16:creationId xmlns:a16="http://schemas.microsoft.com/office/drawing/2014/main" id="{BD4E5F66-82BF-1FCB-0F5D-FA1D9555698C}"/>
              </a:ext>
            </a:extLst>
          </p:cNvPr>
          <p:cNvSpPr txBox="1"/>
          <p:nvPr/>
        </p:nvSpPr>
        <p:spPr>
          <a:xfrm>
            <a:off x="5853805" y="10197360"/>
            <a:ext cx="1396542" cy="415498"/>
          </a:xfrm>
          <a:prstGeom prst="rect">
            <a:avLst/>
          </a:prstGeom>
          <a:noFill/>
        </p:spPr>
        <p:txBody>
          <a:bodyPr wrap="square" rtlCol="0">
            <a:spAutoFit/>
          </a:bodyPr>
          <a:lstStyle/>
          <a:p>
            <a:pPr algn="ctr"/>
            <a:r>
              <a:rPr kumimoji="1" lang="ja-JP" altLang="en-US" sz="1050" dirty="0"/>
              <a:t>福祉推進委員会</a:t>
            </a:r>
            <a:endParaRPr kumimoji="1" lang="en-US" altLang="ja-JP" sz="1050" dirty="0"/>
          </a:p>
          <a:p>
            <a:pPr algn="ctr"/>
            <a:r>
              <a:rPr kumimoji="1" lang="ja-JP" altLang="en-US" sz="1050" dirty="0"/>
              <a:t>新垣会長</a:t>
            </a:r>
          </a:p>
        </p:txBody>
      </p:sp>
      <p:pic>
        <p:nvPicPr>
          <p:cNvPr id="1039" name="図 1038">
            <a:extLst>
              <a:ext uri="{FF2B5EF4-FFF2-40B4-BE49-F238E27FC236}">
                <a16:creationId xmlns:a16="http://schemas.microsoft.com/office/drawing/2014/main" id="{CB775C6A-B900-7318-1778-88B19F346F4F}"/>
              </a:ext>
            </a:extLst>
          </p:cNvPr>
          <p:cNvPicPr>
            <a:picLocks noChangeAspect="1"/>
          </p:cNvPicPr>
          <p:nvPr/>
        </p:nvPicPr>
        <p:blipFill>
          <a:blip r:embed="rId44" cstate="print">
            <a:extLst>
              <a:ext uri="{28A0092B-C50C-407E-A947-70E740481C1C}">
                <a14:useLocalDpi xmlns:a14="http://schemas.microsoft.com/office/drawing/2010/main" val="0"/>
              </a:ext>
            </a:extLst>
          </a:blip>
          <a:srcRect t="5428" b="5428"/>
          <a:stretch/>
        </p:blipFill>
        <p:spPr>
          <a:xfrm>
            <a:off x="128192" y="8784623"/>
            <a:ext cx="1294977" cy="865799"/>
          </a:xfrm>
          <a:prstGeom prst="rect">
            <a:avLst/>
          </a:prstGeom>
        </p:spPr>
      </p:pic>
      <p:pic>
        <p:nvPicPr>
          <p:cNvPr id="1040" name="図 1039">
            <a:extLst>
              <a:ext uri="{FF2B5EF4-FFF2-40B4-BE49-F238E27FC236}">
                <a16:creationId xmlns:a16="http://schemas.microsoft.com/office/drawing/2014/main" id="{46FDCBC1-BCE1-9F23-0130-79808CF839D8}"/>
              </a:ext>
            </a:extLst>
          </p:cNvPr>
          <p:cNvPicPr>
            <a:picLocks noChangeAspect="1"/>
          </p:cNvPicPr>
          <p:nvPr/>
        </p:nvPicPr>
        <p:blipFill>
          <a:blip r:embed="rId45" cstate="print">
            <a:extLst>
              <a:ext uri="{28A0092B-C50C-407E-A947-70E740481C1C}">
                <a14:useLocalDpi xmlns:a14="http://schemas.microsoft.com/office/drawing/2010/main" val="0"/>
              </a:ext>
            </a:extLst>
          </a:blip>
          <a:srcRect t="5428" b="5428"/>
          <a:stretch/>
        </p:blipFill>
        <p:spPr>
          <a:xfrm>
            <a:off x="147360" y="9844073"/>
            <a:ext cx="1056824" cy="706574"/>
          </a:xfrm>
          <a:prstGeom prst="rect">
            <a:avLst/>
          </a:prstGeom>
          <a:ln>
            <a:noFill/>
          </a:ln>
          <a:effectLst>
            <a:softEdge rad="112500"/>
          </a:effectLst>
        </p:spPr>
      </p:pic>
      <p:pic>
        <p:nvPicPr>
          <p:cNvPr id="95" name="Picture 6" descr="「さくらの花びら...」の画像検索結果"/>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l="1636" t="2961" r="59348" b="45601"/>
          <a:stretch/>
        </p:blipFill>
        <p:spPr bwMode="auto">
          <a:xfrm>
            <a:off x="216667" y="7768125"/>
            <a:ext cx="247872" cy="2447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図 1040">
            <a:extLst>
              <a:ext uri="{FF2B5EF4-FFF2-40B4-BE49-F238E27FC236}">
                <a16:creationId xmlns:a16="http://schemas.microsoft.com/office/drawing/2014/main" id="{3BD36ABD-20DA-EB8F-7698-04B83034FA12}"/>
              </a:ext>
            </a:extLst>
          </p:cNvPr>
          <p:cNvPicPr>
            <a:picLocks noChangeAspect="1"/>
          </p:cNvPicPr>
          <p:nvPr/>
        </p:nvPicPr>
        <p:blipFill rotWithShape="1">
          <a:blip r:embed="rId47" cstate="print">
            <a:extLst>
              <a:ext uri="{28A0092B-C50C-407E-A947-70E740481C1C}">
                <a14:useLocalDpi xmlns:a14="http://schemas.microsoft.com/office/drawing/2010/main" val="0"/>
              </a:ext>
            </a:extLst>
          </a:blip>
          <a:srcRect t="5441" b="18570"/>
          <a:stretch/>
        </p:blipFill>
        <p:spPr>
          <a:xfrm>
            <a:off x="4504216" y="9652883"/>
            <a:ext cx="1695083" cy="966339"/>
          </a:xfrm>
          <a:prstGeom prst="ellipse">
            <a:avLst/>
          </a:prstGeom>
          <a:ln>
            <a:noFill/>
          </a:ln>
          <a:effectLst>
            <a:softEdge rad="112500"/>
          </a:effectLst>
        </p:spPr>
      </p:pic>
      <p:sp>
        <p:nvSpPr>
          <p:cNvPr id="1042" name="テキスト ボックス 1041">
            <a:extLst>
              <a:ext uri="{FF2B5EF4-FFF2-40B4-BE49-F238E27FC236}">
                <a16:creationId xmlns:a16="http://schemas.microsoft.com/office/drawing/2014/main" id="{8B9D919F-794E-27B3-2F5B-ABBB64D01753}"/>
              </a:ext>
            </a:extLst>
          </p:cNvPr>
          <p:cNvSpPr txBox="1"/>
          <p:nvPr/>
        </p:nvSpPr>
        <p:spPr>
          <a:xfrm>
            <a:off x="4568870" y="9239670"/>
            <a:ext cx="1566511" cy="415498"/>
          </a:xfrm>
          <a:prstGeom prst="rect">
            <a:avLst/>
          </a:prstGeom>
          <a:noFill/>
        </p:spPr>
        <p:txBody>
          <a:bodyPr wrap="square" rtlCol="0">
            <a:spAutoFit/>
          </a:bodyPr>
          <a:lstStyle/>
          <a:p>
            <a:pPr algn="ctr"/>
            <a:r>
              <a:rPr lang="ja-JP" altLang="en-US" sz="1050" dirty="0"/>
              <a:t>民生委員・川井さん（左）自治会長・仲地さん（右）</a:t>
            </a:r>
            <a:endParaRPr kumimoji="1" lang="ja-JP" altLang="en-US" sz="1050" dirty="0"/>
          </a:p>
        </p:txBody>
      </p:sp>
      <p:pic>
        <p:nvPicPr>
          <p:cNvPr id="73" name="図 72">
            <a:extLst>
              <a:ext uri="{FF2B5EF4-FFF2-40B4-BE49-F238E27FC236}">
                <a16:creationId xmlns:a16="http://schemas.microsoft.com/office/drawing/2014/main" id="{00000000-0008-0000-0C00-000010000000}"/>
              </a:ext>
            </a:extLst>
          </p:cNvPr>
          <p:cNvPicPr>
            <a:picLocks noChangeAspect="1"/>
          </p:cNvPicPr>
          <p:nvPr/>
        </p:nvPicPr>
        <p:blipFill rotWithShape="1">
          <a:blip r:embed="rId48" cstate="print">
            <a:extLst>
              <a:ext uri="{28A0092B-C50C-407E-A947-70E740481C1C}">
                <a14:useLocalDpi xmlns:a14="http://schemas.microsoft.com/office/drawing/2010/main" val="0"/>
              </a:ext>
            </a:extLst>
          </a:blip>
          <a:srcRect t="6389"/>
          <a:stretch/>
        </p:blipFill>
        <p:spPr>
          <a:xfrm>
            <a:off x="3210337" y="9543643"/>
            <a:ext cx="1432947" cy="1006043"/>
          </a:xfrm>
          <a:prstGeom prst="rect">
            <a:avLst/>
          </a:prstGeom>
          <a:ln>
            <a:noFill/>
          </a:ln>
          <a:effectLst>
            <a:softEdge rad="112500"/>
          </a:effectLst>
        </p:spPr>
      </p:pic>
      <p:pic>
        <p:nvPicPr>
          <p:cNvPr id="1043" name="図 1042">
            <a:extLst>
              <a:ext uri="{FF2B5EF4-FFF2-40B4-BE49-F238E27FC236}">
                <a16:creationId xmlns:a16="http://schemas.microsoft.com/office/drawing/2014/main" id="{52C2ED4C-F4CE-70FA-0DE2-9899AE781A6C}"/>
              </a:ext>
            </a:extLst>
          </p:cNvPr>
          <p:cNvPicPr>
            <a:picLocks noChangeAspect="1"/>
          </p:cNvPicPr>
          <p:nvPr/>
        </p:nvPicPr>
        <p:blipFill>
          <a:blip r:embed="rId49" cstate="print">
            <a:extLst>
              <a:ext uri="{28A0092B-C50C-407E-A947-70E740481C1C}">
                <a14:useLocalDpi xmlns:a14="http://schemas.microsoft.com/office/drawing/2010/main" val="0"/>
              </a:ext>
            </a:extLst>
          </a:blip>
          <a:srcRect t="5414" b="5414"/>
          <a:stretch/>
        </p:blipFill>
        <p:spPr>
          <a:xfrm>
            <a:off x="1146421" y="9353253"/>
            <a:ext cx="1752307" cy="1171562"/>
          </a:xfrm>
          <a:prstGeom prst="rect">
            <a:avLst/>
          </a:prstGeom>
        </p:spPr>
      </p:pic>
      <p:sp>
        <p:nvSpPr>
          <p:cNvPr id="1044" name="円形吹き出し 79">
            <a:extLst>
              <a:ext uri="{FF2B5EF4-FFF2-40B4-BE49-F238E27FC236}">
                <a16:creationId xmlns:a16="http://schemas.microsoft.com/office/drawing/2014/main" id="{293B5B3D-C41F-E9E0-41BC-F8C4845D1E1C}"/>
              </a:ext>
            </a:extLst>
          </p:cNvPr>
          <p:cNvSpPr/>
          <p:nvPr/>
        </p:nvSpPr>
        <p:spPr>
          <a:xfrm>
            <a:off x="5817162" y="8307203"/>
            <a:ext cx="472606" cy="989825"/>
          </a:xfrm>
          <a:prstGeom prst="wedgeEllipseCallout">
            <a:avLst>
              <a:gd name="adj1" fmla="val -77744"/>
              <a:gd name="adj2" fmla="val -3585"/>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00" dirty="0">
                <a:latin typeface="HGP創英角ﾎﾟｯﾌﾟ体" panose="040B0A00000000000000" pitchFamily="50" charset="-128"/>
                <a:ea typeface="HGP創英角ﾎﾟｯﾌﾟ体" panose="040B0A00000000000000" pitchFamily="50" charset="-128"/>
              </a:rPr>
              <a:t>いっぺー</a:t>
            </a:r>
            <a:endParaRPr kumimoji="1" lang="en-US" altLang="ja-JP" sz="1000" dirty="0">
              <a:latin typeface="HGP創英角ﾎﾟｯﾌﾟ体" panose="040B0A00000000000000" pitchFamily="50" charset="-128"/>
              <a:ea typeface="HGP創英角ﾎﾟｯﾌﾟ体" panose="040B0A00000000000000" pitchFamily="50" charset="-128"/>
            </a:endParaRPr>
          </a:p>
          <a:p>
            <a:pPr algn="ctr"/>
            <a:r>
              <a:rPr kumimoji="1" lang="ja-JP" altLang="en-US" sz="1000" dirty="0">
                <a:latin typeface="HGP創英角ﾎﾟｯﾌﾟ体" panose="040B0A00000000000000" pitchFamily="50" charset="-128"/>
                <a:ea typeface="HGP創英角ﾎﾟｯﾌﾟ体" panose="040B0A00000000000000" pitchFamily="50" charset="-128"/>
              </a:rPr>
              <a:t>まーさん！</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sp>
        <p:nvSpPr>
          <p:cNvPr id="1045" name="テキスト ボックス 1044">
            <a:extLst>
              <a:ext uri="{FF2B5EF4-FFF2-40B4-BE49-F238E27FC236}">
                <a16:creationId xmlns:a16="http://schemas.microsoft.com/office/drawing/2014/main" id="{C8ED3D2D-24D0-23F0-0F8A-0D45DD9C5529}"/>
              </a:ext>
            </a:extLst>
          </p:cNvPr>
          <p:cNvSpPr txBox="1"/>
          <p:nvPr/>
        </p:nvSpPr>
        <p:spPr>
          <a:xfrm>
            <a:off x="144252" y="9609821"/>
            <a:ext cx="1056825" cy="253916"/>
          </a:xfrm>
          <a:prstGeom prst="rect">
            <a:avLst/>
          </a:prstGeom>
          <a:noFill/>
        </p:spPr>
        <p:txBody>
          <a:bodyPr wrap="square" rtlCol="0">
            <a:spAutoFit/>
          </a:bodyPr>
          <a:lstStyle/>
          <a:p>
            <a:pPr algn="ctr"/>
            <a:r>
              <a:rPr kumimoji="1" lang="ja-JP" altLang="en-US" sz="1050" dirty="0"/>
              <a:t>前日準備！</a:t>
            </a:r>
            <a:endParaRPr kumimoji="1" lang="en-US" altLang="ja-JP" sz="1050" dirty="0"/>
          </a:p>
        </p:txBody>
      </p:sp>
      <p:sp>
        <p:nvSpPr>
          <p:cNvPr id="1046" name="円形吹き出し 79">
            <a:extLst>
              <a:ext uri="{FF2B5EF4-FFF2-40B4-BE49-F238E27FC236}">
                <a16:creationId xmlns:a16="http://schemas.microsoft.com/office/drawing/2014/main" id="{FF95D7FB-51C6-8AD8-A7DC-8ABE60199679}"/>
              </a:ext>
            </a:extLst>
          </p:cNvPr>
          <p:cNvSpPr/>
          <p:nvPr/>
        </p:nvSpPr>
        <p:spPr>
          <a:xfrm>
            <a:off x="4900339" y="3564166"/>
            <a:ext cx="495330" cy="1091889"/>
          </a:xfrm>
          <a:prstGeom prst="wedgeEllipseCallout">
            <a:avLst>
              <a:gd name="adj1" fmla="val -60640"/>
              <a:gd name="adj2" fmla="val 38230"/>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000" dirty="0">
                <a:latin typeface="HGP創英角ﾎﾟｯﾌﾟ体" panose="040B0A00000000000000" pitchFamily="50" charset="-128"/>
                <a:ea typeface="HGP創英角ﾎﾟｯﾌﾟ体" panose="040B0A00000000000000" pitchFamily="50" charset="-128"/>
              </a:rPr>
              <a:t>この</a:t>
            </a:r>
            <a:r>
              <a:rPr kumimoji="1" lang="ja-JP" altLang="en-US" sz="1000" dirty="0">
                <a:latin typeface="HGP創英角ﾎﾟｯﾌﾟ体" panose="040B0A00000000000000" pitchFamily="50" charset="-128"/>
                <a:ea typeface="HGP創英角ﾎﾟｯﾌﾟ体" panose="040B0A00000000000000" pitchFamily="50" charset="-128"/>
              </a:rPr>
              <a:t>活動をずっと続けてほしい</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cxnSp>
        <p:nvCxnSpPr>
          <p:cNvPr id="1048" name="直線コネクタ 1047">
            <a:extLst>
              <a:ext uri="{FF2B5EF4-FFF2-40B4-BE49-F238E27FC236}">
                <a16:creationId xmlns:a16="http://schemas.microsoft.com/office/drawing/2014/main" id="{D05DC19D-97CB-B54D-547F-623FA571A6B0}"/>
              </a:ext>
            </a:extLst>
          </p:cNvPr>
          <p:cNvCxnSpPr>
            <a:cxnSpLocks/>
          </p:cNvCxnSpPr>
          <p:nvPr/>
        </p:nvCxnSpPr>
        <p:spPr>
          <a:xfrm>
            <a:off x="2639046" y="2093371"/>
            <a:ext cx="4714058" cy="0"/>
          </a:xfrm>
          <a:prstGeom prst="line">
            <a:avLst/>
          </a:prstGeom>
          <a:ln w="57150">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1051" name="円形吹き出し 79">
            <a:extLst>
              <a:ext uri="{FF2B5EF4-FFF2-40B4-BE49-F238E27FC236}">
                <a16:creationId xmlns:a16="http://schemas.microsoft.com/office/drawing/2014/main" id="{169EBCA1-C1AA-5169-925E-E0949E86F69B}"/>
              </a:ext>
            </a:extLst>
          </p:cNvPr>
          <p:cNvSpPr/>
          <p:nvPr/>
        </p:nvSpPr>
        <p:spPr>
          <a:xfrm>
            <a:off x="2856098" y="9097061"/>
            <a:ext cx="472606" cy="1427754"/>
          </a:xfrm>
          <a:prstGeom prst="wedgeEllipseCallout">
            <a:avLst>
              <a:gd name="adj1" fmla="val -69682"/>
              <a:gd name="adj2" fmla="val -10256"/>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00" dirty="0">
                <a:latin typeface="HGP創英角ﾎﾟｯﾌﾟ体" panose="040B0A00000000000000" pitchFamily="50" charset="-128"/>
                <a:ea typeface="HGP創英角ﾎﾟｯﾌﾟ体" panose="040B0A00000000000000" pitchFamily="50" charset="-128"/>
              </a:rPr>
              <a:t>地域には素敵な人材がいっぱい！</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sp>
        <p:nvSpPr>
          <p:cNvPr id="101" name="円形吹き出し 79">
            <a:extLst>
              <a:ext uri="{FF2B5EF4-FFF2-40B4-BE49-F238E27FC236}">
                <a16:creationId xmlns:a16="http://schemas.microsoft.com/office/drawing/2014/main" id="{8BDC4D73-3B7D-4DC6-9A22-810416B98EF5}"/>
              </a:ext>
            </a:extLst>
          </p:cNvPr>
          <p:cNvSpPr/>
          <p:nvPr/>
        </p:nvSpPr>
        <p:spPr>
          <a:xfrm>
            <a:off x="7063498" y="3257701"/>
            <a:ext cx="378169" cy="1556292"/>
          </a:xfrm>
          <a:prstGeom prst="wedgeEllipseCallout">
            <a:avLst>
              <a:gd name="adj1" fmla="val -81133"/>
              <a:gd name="adj2" fmla="val 32918"/>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000" dirty="0">
                <a:latin typeface="HGP創英角ﾎﾟｯﾌﾟ体" panose="040B0A00000000000000" pitchFamily="50" charset="-128"/>
                <a:ea typeface="HGP創英角ﾎﾟｯﾌﾟ体" panose="040B0A00000000000000" pitchFamily="50" charset="-128"/>
              </a:rPr>
              <a:t>こんな活動</a:t>
            </a:r>
            <a:endParaRPr kumimoji="1" lang="en-US" altLang="ja-JP" sz="1000" dirty="0">
              <a:latin typeface="HGP創英角ﾎﾟｯﾌﾟ体" panose="040B0A00000000000000" pitchFamily="50" charset="-128"/>
              <a:ea typeface="HGP創英角ﾎﾟｯﾌﾟ体" panose="040B0A00000000000000" pitchFamily="50" charset="-128"/>
            </a:endParaRPr>
          </a:p>
          <a:p>
            <a:pPr algn="ctr"/>
            <a:r>
              <a:rPr kumimoji="1" lang="ja-JP" altLang="en-US" sz="1000" dirty="0">
                <a:latin typeface="HGP創英角ﾎﾟｯﾌﾟ体" panose="040B0A00000000000000" pitchFamily="50" charset="-128"/>
                <a:ea typeface="HGP創英角ﾎﾟｯﾌﾟ体" panose="040B0A00000000000000" pitchFamily="50" charset="-128"/>
              </a:rPr>
              <a:t>初めて見ました♪</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pic>
        <p:nvPicPr>
          <p:cNvPr id="9" name="図 8">
            <a:extLst>
              <a:ext uri="{FF2B5EF4-FFF2-40B4-BE49-F238E27FC236}">
                <a16:creationId xmlns:a16="http://schemas.microsoft.com/office/drawing/2014/main" id="{71E9509B-3796-E1A5-B044-CDFE215DCF3D}"/>
              </a:ext>
            </a:extLst>
          </p:cNvPr>
          <p:cNvPicPr>
            <a:picLocks noChangeAspect="1"/>
          </p:cNvPicPr>
          <p:nvPr/>
        </p:nvPicPr>
        <p:blipFill rotWithShape="1">
          <a:blip r:embed="rId50" cstate="print">
            <a:extLst>
              <a:ext uri="{28A0092B-C50C-407E-A947-70E740481C1C}">
                <a14:useLocalDpi xmlns:a14="http://schemas.microsoft.com/office/drawing/2010/main" val="0"/>
              </a:ext>
            </a:extLst>
          </a:blip>
          <a:srcRect l="19600" t="2068" r="23370"/>
          <a:stretch/>
        </p:blipFill>
        <p:spPr>
          <a:xfrm>
            <a:off x="6088253" y="6130864"/>
            <a:ext cx="951068" cy="1224886"/>
          </a:xfrm>
          <a:prstGeom prst="ellipse">
            <a:avLst/>
          </a:prstGeom>
          <a:ln w="1905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円形吹き出し 79">
            <a:extLst>
              <a:ext uri="{FF2B5EF4-FFF2-40B4-BE49-F238E27FC236}">
                <a16:creationId xmlns:a16="http://schemas.microsoft.com/office/drawing/2014/main" id="{F66F31F7-D47B-FA34-6D4F-03615AB5B91D}"/>
              </a:ext>
            </a:extLst>
          </p:cNvPr>
          <p:cNvSpPr/>
          <p:nvPr/>
        </p:nvSpPr>
        <p:spPr>
          <a:xfrm>
            <a:off x="6898094" y="6137840"/>
            <a:ext cx="548473" cy="1183842"/>
          </a:xfrm>
          <a:prstGeom prst="wedgeEllipseCallout">
            <a:avLst>
              <a:gd name="adj1" fmla="val -67340"/>
              <a:gd name="adj2" fmla="val 20391"/>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00" dirty="0">
                <a:latin typeface="HGP創英角ﾎﾟｯﾌﾟ体" panose="040B0A00000000000000" pitchFamily="50" charset="-128"/>
                <a:ea typeface="HGP創英角ﾎﾟｯﾌﾟ体" panose="040B0A00000000000000" pitchFamily="50" charset="-128"/>
              </a:rPr>
              <a:t>若いうちからの健康づくりが大切！</a:t>
            </a:r>
            <a:endParaRPr kumimoji="1" lang="en-US" altLang="ja-JP" sz="10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8748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図 136">
            <a:extLst>
              <a:ext uri="{FF2B5EF4-FFF2-40B4-BE49-F238E27FC236}">
                <a16:creationId xmlns:a16="http://schemas.microsoft.com/office/drawing/2014/main" id="{636C754E-7208-7CE3-21E2-5D1B8B941EF9}"/>
              </a:ext>
            </a:extLst>
          </p:cNvPr>
          <p:cNvPicPr>
            <a:picLocks noChangeAspect="1"/>
          </p:cNvPicPr>
          <p:nvPr/>
        </p:nvPicPr>
        <p:blipFill>
          <a:blip r:embed="rId2" cstate="print">
            <a:extLst>
              <a:ext uri="{28A0092B-C50C-407E-A947-70E740481C1C}">
                <a14:useLocalDpi xmlns:a14="http://schemas.microsoft.com/office/drawing/2010/main" val="0"/>
              </a:ext>
            </a:extLst>
          </a:blip>
          <a:srcRect t="6169" b="6169"/>
          <a:stretch/>
        </p:blipFill>
        <p:spPr>
          <a:xfrm>
            <a:off x="6066921" y="3513008"/>
            <a:ext cx="1377887" cy="905922"/>
          </a:xfrm>
          <a:prstGeom prst="rect">
            <a:avLst/>
          </a:prstGeom>
          <a:ln>
            <a:noFill/>
          </a:ln>
          <a:effectLst>
            <a:softEdge rad="112500"/>
          </a:effectLst>
        </p:spPr>
      </p:pic>
      <p:pic>
        <p:nvPicPr>
          <p:cNvPr id="1030" name="Picture 4" descr="まとめ】フレーム枠の無料イラスト素材集｜イラストイメージ">
            <a:extLst>
              <a:ext uri="{FF2B5EF4-FFF2-40B4-BE49-F238E27FC236}">
                <a16:creationId xmlns:a16="http://schemas.microsoft.com/office/drawing/2014/main" id="{20B89D04-2BDA-44DC-13A0-2A9030393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309" y="8102951"/>
            <a:ext cx="2529173" cy="7346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 descr="まとめ】フレーム枠の無料イラスト素材集｜イラストイメージ">
            <a:extLst>
              <a:ext uri="{FF2B5EF4-FFF2-40B4-BE49-F238E27FC236}">
                <a16:creationId xmlns:a16="http://schemas.microsoft.com/office/drawing/2014/main" id="{730AF1A9-310E-CCAE-51E7-01B19229D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35" y="4546369"/>
            <a:ext cx="1864743" cy="654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まとめ】フレーム枠の無料イラスト素材集｜イラストイメージ">
            <a:extLst>
              <a:ext uri="{FF2B5EF4-FFF2-40B4-BE49-F238E27FC236}">
                <a16:creationId xmlns:a16="http://schemas.microsoft.com/office/drawing/2014/main" id="{D0E2B370-03B7-1C91-C9E1-B7970DD51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969" y="1507238"/>
            <a:ext cx="2219501" cy="654418"/>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B9C0BB74-C064-9C02-9719-F01E06FC99E8}"/>
              </a:ext>
            </a:extLst>
          </p:cNvPr>
          <p:cNvPicPr>
            <a:picLocks noChangeAspect="1"/>
          </p:cNvPicPr>
          <p:nvPr/>
        </p:nvPicPr>
        <p:blipFill>
          <a:blip r:embed="rId4" cstate="print">
            <a:extLst>
              <a:ext uri="{28A0092B-C50C-407E-A947-70E740481C1C}">
                <a14:useLocalDpi xmlns:a14="http://schemas.microsoft.com/office/drawing/2010/main" val="0"/>
              </a:ext>
            </a:extLst>
          </a:blip>
          <a:srcRect t="1059" b="1059"/>
          <a:stretch/>
        </p:blipFill>
        <p:spPr>
          <a:xfrm>
            <a:off x="4496641" y="3373186"/>
            <a:ext cx="1416071" cy="1039566"/>
          </a:xfrm>
          <a:prstGeom prst="ellipse">
            <a:avLst/>
          </a:prstGeom>
          <a:ln>
            <a:noFill/>
          </a:ln>
          <a:effectLst>
            <a:softEdge rad="112500"/>
          </a:effectLst>
        </p:spPr>
      </p:pic>
      <p:cxnSp>
        <p:nvCxnSpPr>
          <p:cNvPr id="16" name="直線コネクタ 15">
            <a:extLst>
              <a:ext uri="{FF2B5EF4-FFF2-40B4-BE49-F238E27FC236}">
                <a16:creationId xmlns:a16="http://schemas.microsoft.com/office/drawing/2014/main" id="{84C70328-1F16-42F5-6485-A4E04805126B}"/>
              </a:ext>
            </a:extLst>
          </p:cNvPr>
          <p:cNvCxnSpPr>
            <a:cxnSpLocks/>
          </p:cNvCxnSpPr>
          <p:nvPr/>
        </p:nvCxnSpPr>
        <p:spPr>
          <a:xfrm>
            <a:off x="2105872" y="4523979"/>
            <a:ext cx="5259210" cy="21744"/>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A6FE34FF-7640-83A1-913E-AA757049A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581" r="2227" b="6197"/>
          <a:stretch/>
        </p:blipFill>
        <p:spPr>
          <a:xfrm>
            <a:off x="155581" y="2323516"/>
            <a:ext cx="3197832" cy="1795560"/>
          </a:xfrm>
          <a:prstGeom prst="rect">
            <a:avLst/>
          </a:prstGeom>
        </p:spPr>
      </p:pic>
      <p:sp>
        <p:nvSpPr>
          <p:cNvPr id="8" name="正方形/長方形 7"/>
          <p:cNvSpPr/>
          <p:nvPr/>
        </p:nvSpPr>
        <p:spPr>
          <a:xfrm>
            <a:off x="41122" y="143232"/>
            <a:ext cx="7582134" cy="22157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t>豊見城市社会福祉協議会　生活支援体制整備事業　生活支援コーディネーター新聞②　</a:t>
            </a:r>
            <a:r>
              <a:rPr lang="ja-JP" altLang="en-US" sz="1200" dirty="0"/>
              <a:t>令和５</a:t>
            </a:r>
            <a:r>
              <a:rPr kumimoji="1" lang="ja-JP" altLang="en-US" sz="1200" dirty="0"/>
              <a:t>年６月１日発行</a:t>
            </a:r>
          </a:p>
        </p:txBody>
      </p:sp>
      <p:pic>
        <p:nvPicPr>
          <p:cNvPr id="60" name="図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4654" y="7268235"/>
            <a:ext cx="234412" cy="234412"/>
          </a:xfrm>
          <a:prstGeom prst="rect">
            <a:avLst/>
          </a:prstGeom>
        </p:spPr>
      </p:pic>
      <p:sp>
        <p:nvSpPr>
          <p:cNvPr id="4" name="正方形/長方形 3"/>
          <p:cNvSpPr/>
          <p:nvPr/>
        </p:nvSpPr>
        <p:spPr>
          <a:xfrm>
            <a:off x="7623256" y="10042285"/>
            <a:ext cx="588879" cy="45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1</a:t>
            </a:r>
            <a:endParaRPr kumimoji="1" lang="ja-JP" altLang="en-US" sz="2000" dirty="0"/>
          </a:p>
        </p:txBody>
      </p:sp>
      <p:pic>
        <p:nvPicPr>
          <p:cNvPr id="57" name="図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7203" y="7960366"/>
            <a:ext cx="218199" cy="218199"/>
          </a:xfrm>
          <a:prstGeom prst="rect">
            <a:avLst/>
          </a:prstGeom>
        </p:spPr>
      </p:pic>
      <p:pic>
        <p:nvPicPr>
          <p:cNvPr id="127" name="Picture 2" descr="「さくらの花びら...」の画像検索結果"/>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484" r="13487" b="57065"/>
          <a:stretch/>
        </p:blipFill>
        <p:spPr bwMode="auto">
          <a:xfrm rot="694025">
            <a:off x="-667307" y="9545838"/>
            <a:ext cx="275991" cy="2416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7" name="インク 6">
                <a:extLst>
                  <a:ext uri="{FF2B5EF4-FFF2-40B4-BE49-F238E27FC236}">
                    <a16:creationId xmlns:a16="http://schemas.microsoft.com/office/drawing/2014/main" id="{4FAA5AAA-9A97-4E24-88F4-07DB4735CCF2}"/>
                  </a:ext>
                </a:extLst>
              </p14:cNvPr>
              <p14:cNvContentPartPr/>
              <p14:nvPr/>
            </p14:nvContentPartPr>
            <p14:xfrm>
              <a:off x="7904482" y="155804"/>
              <a:ext cx="360" cy="360"/>
            </p14:xfrm>
          </p:contentPart>
        </mc:Choice>
        <mc:Fallback xmlns="">
          <p:pic>
            <p:nvPicPr>
              <p:cNvPr id="7" name="インク 6">
                <a:extLst>
                  <a:ext uri="{FF2B5EF4-FFF2-40B4-BE49-F238E27FC236}">
                    <a16:creationId xmlns:a16="http://schemas.microsoft.com/office/drawing/2014/main" id="{4FAA5AAA-9A97-4E24-88F4-07DB4735CCF2}"/>
                  </a:ext>
                </a:extLst>
              </p:cNvPr>
              <p:cNvPicPr/>
              <p:nvPr/>
            </p:nvPicPr>
            <p:blipFill>
              <a:blip r:embed="rId46"/>
              <a:stretch>
                <a:fillRect/>
              </a:stretch>
            </p:blipFill>
            <p:spPr>
              <a:xfrm>
                <a:off x="7886482" y="119804"/>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インク 39">
                <a:extLst>
                  <a:ext uri="{FF2B5EF4-FFF2-40B4-BE49-F238E27FC236}">
                    <a16:creationId xmlns:a16="http://schemas.microsoft.com/office/drawing/2014/main" id="{635D91AD-D8E4-43B6-A7EF-716CE532028A}"/>
                  </a:ext>
                </a:extLst>
              </p14:cNvPr>
              <p14:cNvContentPartPr/>
              <p14:nvPr/>
            </p14:nvContentPartPr>
            <p14:xfrm>
              <a:off x="9724620" y="1047420"/>
              <a:ext cx="360" cy="360"/>
            </p14:xfrm>
          </p:contentPart>
        </mc:Choice>
        <mc:Fallback xmlns="">
          <p:pic>
            <p:nvPicPr>
              <p:cNvPr id="40" name="インク 39">
                <a:extLst>
                  <a:ext uri="{FF2B5EF4-FFF2-40B4-BE49-F238E27FC236}">
                    <a16:creationId xmlns:a16="http://schemas.microsoft.com/office/drawing/2014/main" id="{635D91AD-D8E4-43B6-A7EF-716CE532028A}"/>
                  </a:ext>
                </a:extLst>
              </p:cNvPr>
              <p:cNvPicPr/>
              <p:nvPr/>
            </p:nvPicPr>
            <p:blipFill>
              <a:blip r:embed="rId48"/>
              <a:stretch>
                <a:fillRect/>
              </a:stretch>
            </p:blipFill>
            <p:spPr>
              <a:xfrm>
                <a:off x="9706980" y="1029780"/>
                <a:ext cx="36000" cy="36000"/>
              </a:xfrm>
              <a:prstGeom prst="rect">
                <a:avLst/>
              </a:prstGeom>
            </p:spPr>
          </p:pic>
        </mc:Fallback>
      </mc:AlternateContent>
      <p:sp>
        <p:nvSpPr>
          <p:cNvPr id="48" name="テキスト ボックス 47">
            <a:extLst>
              <a:ext uri="{FF2B5EF4-FFF2-40B4-BE49-F238E27FC236}">
                <a16:creationId xmlns:a16="http://schemas.microsoft.com/office/drawing/2014/main" id="{628EFB71-0841-48B5-A288-294160C4B1B3}"/>
              </a:ext>
            </a:extLst>
          </p:cNvPr>
          <p:cNvSpPr txBox="1"/>
          <p:nvPr/>
        </p:nvSpPr>
        <p:spPr>
          <a:xfrm>
            <a:off x="8028264" y="1645757"/>
            <a:ext cx="461665" cy="280387"/>
          </a:xfrm>
          <a:prstGeom prst="rect">
            <a:avLst/>
          </a:prstGeom>
          <a:noFill/>
        </p:spPr>
        <p:txBody>
          <a:bodyPr vert="eaVert" wrap="square" rtlCol="0">
            <a:spAutoFit/>
          </a:bodyPr>
          <a:lstStyle/>
          <a:p>
            <a:endParaRPr kumimoji="1" lang="ja-JP" altLang="en-US" dirty="0"/>
          </a:p>
        </p:txBody>
      </p:sp>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2058" name="インク 2057">
                <a:extLst>
                  <a:ext uri="{FF2B5EF4-FFF2-40B4-BE49-F238E27FC236}">
                    <a16:creationId xmlns:a16="http://schemas.microsoft.com/office/drawing/2014/main" id="{4F9C4710-69B1-4864-8BF7-60510003E2DB}"/>
                  </a:ext>
                </a:extLst>
              </p14:cNvPr>
              <p14:cNvContentPartPr/>
              <p14:nvPr/>
            </p14:nvContentPartPr>
            <p14:xfrm>
              <a:off x="-130937" y="1227789"/>
              <a:ext cx="360" cy="360"/>
            </p14:xfrm>
          </p:contentPart>
        </mc:Choice>
        <mc:Fallback xmlns="">
          <p:pic>
            <p:nvPicPr>
              <p:cNvPr id="2058" name="インク 2057">
                <a:extLst>
                  <a:ext uri="{FF2B5EF4-FFF2-40B4-BE49-F238E27FC236}">
                    <a16:creationId xmlns:a16="http://schemas.microsoft.com/office/drawing/2014/main" id="{4F9C4710-69B1-4864-8BF7-60510003E2DB}"/>
                  </a:ext>
                </a:extLst>
              </p:cNvPr>
              <p:cNvPicPr/>
              <p:nvPr/>
            </p:nvPicPr>
            <p:blipFill>
              <a:blip r:embed="rId56"/>
              <a:stretch>
                <a:fillRect/>
              </a:stretch>
            </p:blipFill>
            <p:spPr>
              <a:xfrm>
                <a:off x="-193577" y="849789"/>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2059" name="インク 2058">
                <a:extLst>
                  <a:ext uri="{FF2B5EF4-FFF2-40B4-BE49-F238E27FC236}">
                    <a16:creationId xmlns:a16="http://schemas.microsoft.com/office/drawing/2014/main" id="{A15ACDE5-7F48-4B48-B50A-C433C6449236}"/>
                  </a:ext>
                </a:extLst>
              </p14:cNvPr>
              <p14:cNvContentPartPr/>
              <p14:nvPr/>
            </p14:nvContentPartPr>
            <p14:xfrm>
              <a:off x="8525263" y="1915749"/>
              <a:ext cx="360" cy="360"/>
            </p14:xfrm>
          </p:contentPart>
        </mc:Choice>
        <mc:Fallback xmlns="">
          <p:pic>
            <p:nvPicPr>
              <p:cNvPr id="2059" name="インク 2058">
                <a:extLst>
                  <a:ext uri="{FF2B5EF4-FFF2-40B4-BE49-F238E27FC236}">
                    <a16:creationId xmlns:a16="http://schemas.microsoft.com/office/drawing/2014/main" id="{A15ACDE5-7F48-4B48-B50A-C433C6449236}"/>
                  </a:ext>
                </a:extLst>
              </p:cNvPr>
              <p:cNvPicPr/>
              <p:nvPr/>
            </p:nvPicPr>
            <p:blipFill>
              <a:blip r:embed="rId58"/>
              <a:stretch>
                <a:fillRect/>
              </a:stretch>
            </p:blipFill>
            <p:spPr>
              <a:xfrm>
                <a:off x="8462623" y="1537749"/>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1025" name="インク 1024">
                <a:extLst>
                  <a:ext uri="{FF2B5EF4-FFF2-40B4-BE49-F238E27FC236}">
                    <a16:creationId xmlns:a16="http://schemas.microsoft.com/office/drawing/2014/main" id="{84D130E0-9F01-4B66-AA06-A17A0E29AA29}"/>
                  </a:ext>
                </a:extLst>
              </p14:cNvPr>
              <p14:cNvContentPartPr/>
              <p14:nvPr/>
            </p14:nvContentPartPr>
            <p14:xfrm>
              <a:off x="9362505" y="752025"/>
              <a:ext cx="360" cy="360"/>
            </p14:xfrm>
          </p:contentPart>
        </mc:Choice>
        <mc:Fallback xmlns="">
          <p:pic>
            <p:nvPicPr>
              <p:cNvPr id="1025" name="インク 1024">
                <a:extLst>
                  <a:ext uri="{FF2B5EF4-FFF2-40B4-BE49-F238E27FC236}">
                    <a16:creationId xmlns:a16="http://schemas.microsoft.com/office/drawing/2014/main" id="{84D130E0-9F01-4B66-AA06-A17A0E29AA29}"/>
                  </a:ext>
                </a:extLst>
              </p:cNvPr>
              <p:cNvPicPr/>
              <p:nvPr/>
            </p:nvPicPr>
            <p:blipFill>
              <a:blip r:embed="rId66"/>
              <a:stretch>
                <a:fillRect/>
              </a:stretch>
            </p:blipFill>
            <p:spPr>
              <a:xfrm>
                <a:off x="9299865" y="374385"/>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1032" name="インク 1031">
                <a:extLst>
                  <a:ext uri="{FF2B5EF4-FFF2-40B4-BE49-F238E27FC236}">
                    <a16:creationId xmlns:a16="http://schemas.microsoft.com/office/drawing/2014/main" id="{70E88148-53BF-4E84-91F5-F886F3C41718}"/>
                  </a:ext>
                </a:extLst>
              </p14:cNvPr>
              <p14:cNvContentPartPr/>
              <p14:nvPr/>
            </p14:nvContentPartPr>
            <p14:xfrm>
              <a:off x="9172065" y="2600100"/>
              <a:ext cx="360" cy="360"/>
            </p14:xfrm>
          </p:contentPart>
        </mc:Choice>
        <mc:Fallback xmlns="">
          <p:pic>
            <p:nvPicPr>
              <p:cNvPr id="1032" name="インク 1031">
                <a:extLst>
                  <a:ext uri="{FF2B5EF4-FFF2-40B4-BE49-F238E27FC236}">
                    <a16:creationId xmlns:a16="http://schemas.microsoft.com/office/drawing/2014/main" id="{70E88148-53BF-4E84-91F5-F886F3C41718}"/>
                  </a:ext>
                </a:extLst>
              </p:cNvPr>
              <p:cNvPicPr/>
              <p:nvPr/>
            </p:nvPicPr>
            <p:blipFill>
              <a:blip r:embed="rId68"/>
              <a:stretch>
                <a:fillRect/>
              </a:stretch>
            </p:blipFill>
            <p:spPr>
              <a:xfrm>
                <a:off x="9109425" y="2222460"/>
                <a:ext cx="126000" cy="756000"/>
              </a:xfrm>
              <a:prstGeom prst="rect">
                <a:avLst/>
              </a:prstGeom>
            </p:spPr>
          </p:pic>
        </mc:Fallback>
      </mc:AlternateContent>
      <p:pic>
        <p:nvPicPr>
          <p:cNvPr id="9" name="図 8">
            <a:extLst>
              <a:ext uri="{FF2B5EF4-FFF2-40B4-BE49-F238E27FC236}">
                <a16:creationId xmlns:a16="http://schemas.microsoft.com/office/drawing/2014/main" id="{40CE6A34-A58D-334E-C409-13C08B4156F5}"/>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7904482" y="10185920"/>
            <a:ext cx="7067439" cy="176222"/>
          </a:xfrm>
          <a:prstGeom prst="rect">
            <a:avLst/>
          </a:prstGeom>
        </p:spPr>
      </p:pic>
      <p:sp>
        <p:nvSpPr>
          <p:cNvPr id="105" name="テキスト ボックス 104">
            <a:extLst>
              <a:ext uri="{FF2B5EF4-FFF2-40B4-BE49-F238E27FC236}">
                <a16:creationId xmlns:a16="http://schemas.microsoft.com/office/drawing/2014/main" id="{FAE85A3A-26FF-7812-D4EF-14DCC4B03B76}"/>
              </a:ext>
            </a:extLst>
          </p:cNvPr>
          <p:cNvSpPr txBox="1"/>
          <p:nvPr/>
        </p:nvSpPr>
        <p:spPr>
          <a:xfrm>
            <a:off x="524341" y="1172421"/>
            <a:ext cx="6532563"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市内では草花の植栽を通して、子ども達の見守り・地域の安全を守ろうと活動している方々がいます。</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日々活動する事で犯罪の未然防止、活動者の健康づくり・仲間づくり、地域づくりにつながっています！</a:t>
            </a:r>
            <a:endParaRPr lang="en-US" altLang="ja-JP" sz="1200" b="1" dirty="0">
              <a:latin typeface="Meiryo UI" panose="020B0604030504040204" pitchFamily="50" charset="-128"/>
              <a:ea typeface="Meiryo UI" panose="020B0604030504040204" pitchFamily="50" charset="-128"/>
            </a:endParaRPr>
          </a:p>
        </p:txBody>
      </p:sp>
      <p:cxnSp>
        <p:nvCxnSpPr>
          <p:cNvPr id="106" name="直線コネクタ 105">
            <a:extLst>
              <a:ext uri="{FF2B5EF4-FFF2-40B4-BE49-F238E27FC236}">
                <a16:creationId xmlns:a16="http://schemas.microsoft.com/office/drawing/2014/main" id="{26CD12A8-494B-847B-3765-C825C1701480}"/>
              </a:ext>
            </a:extLst>
          </p:cNvPr>
          <p:cNvCxnSpPr/>
          <p:nvPr/>
        </p:nvCxnSpPr>
        <p:spPr>
          <a:xfrm>
            <a:off x="8714336" y="2046547"/>
            <a:ext cx="3608711" cy="0"/>
          </a:xfrm>
          <a:prstGeom prst="line">
            <a:avLst/>
          </a:prstGeom>
          <a:ln w="57150">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DBE2E243-AF21-FFBB-1D37-D06B623C0E4D}"/>
              </a:ext>
            </a:extLst>
          </p:cNvPr>
          <p:cNvSpPr txBox="1"/>
          <p:nvPr/>
        </p:nvSpPr>
        <p:spPr>
          <a:xfrm>
            <a:off x="2335313" y="1710231"/>
            <a:ext cx="5287943" cy="623248"/>
          </a:xfrm>
          <a:prstGeom prst="rect">
            <a:avLst/>
          </a:prstGeom>
          <a:noFill/>
        </p:spPr>
        <p:txBody>
          <a:bodyPr wrap="square" rtlCol="0">
            <a:spAutoFit/>
          </a:bodyPr>
          <a:lstStyle/>
          <a:p>
            <a:r>
              <a:rPr lang="ja-JP" altLang="en-US" sz="115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子どもや女性を犯罪から防ぐ「フラワーポッド事業」をきっかけに、以前、上田山川自治会長だった川畑さんを中心に「じぃじぃの会」が結成！今では地域を超え、</a:t>
            </a:r>
            <a:endParaRPr lang="en-US" altLang="ja-JP" sz="115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r>
              <a:rPr lang="ja-JP" altLang="en-US" sz="115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活動者が集い、上田、高安周辺の歩道に花と緑のプランターが広がっています♪</a:t>
            </a:r>
            <a:endParaRPr lang="en-US" altLang="ja-JP" sz="115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22AADA69-7343-7DAE-B1C5-AA735D930229}"/>
              </a:ext>
            </a:extLst>
          </p:cNvPr>
          <p:cNvSpPr txBox="1"/>
          <p:nvPr/>
        </p:nvSpPr>
        <p:spPr>
          <a:xfrm>
            <a:off x="2928394" y="4264613"/>
            <a:ext cx="1768752"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じぃじぃの会・川畑会長</a:t>
            </a:r>
            <a:endParaRPr lang="en-US" altLang="ja-JP" sz="1000" dirty="0">
              <a:latin typeface="Meiryo UI" panose="020B0604030504040204" pitchFamily="50" charset="-128"/>
              <a:ea typeface="Meiryo UI" panose="020B0604030504040204" pitchFamily="50" charset="-128"/>
            </a:endParaRPr>
          </a:p>
        </p:txBody>
      </p:sp>
      <p:pic>
        <p:nvPicPr>
          <p:cNvPr id="120" name="図 119">
            <a:extLst>
              <a:ext uri="{FF2B5EF4-FFF2-40B4-BE49-F238E27FC236}">
                <a16:creationId xmlns:a16="http://schemas.microsoft.com/office/drawing/2014/main" id="{69C330D5-6480-0FAD-AC08-BC7A7F39EF7C}"/>
              </a:ext>
            </a:extLst>
          </p:cNvPr>
          <p:cNvPicPr>
            <a:picLocks noChangeAspect="1"/>
          </p:cNvPicPr>
          <p:nvPr/>
        </p:nvPicPr>
        <p:blipFill>
          <a:blip r:embed="rId70"/>
          <a:stretch>
            <a:fillRect/>
          </a:stretch>
        </p:blipFill>
        <p:spPr>
          <a:xfrm>
            <a:off x="8273106" y="1140646"/>
            <a:ext cx="260777" cy="260777"/>
          </a:xfrm>
          <a:prstGeom prst="rect">
            <a:avLst/>
          </a:prstGeom>
        </p:spPr>
      </p:pic>
      <p:pic>
        <p:nvPicPr>
          <p:cNvPr id="13" name="図 12">
            <a:extLst>
              <a:ext uri="{FF2B5EF4-FFF2-40B4-BE49-F238E27FC236}">
                <a16:creationId xmlns:a16="http://schemas.microsoft.com/office/drawing/2014/main" id="{5A2EE3A7-2BF6-76BB-4E0B-EA39EF7D66C4}"/>
              </a:ext>
            </a:extLst>
          </p:cNvPr>
          <p:cNvPicPr>
            <a:picLocks noChangeAspect="1"/>
          </p:cNvPicPr>
          <p:nvPr/>
        </p:nvPicPr>
        <p:blipFill>
          <a:blip r:embed="rId71" cstate="print">
            <a:extLst>
              <a:ext uri="{28A0092B-C50C-407E-A947-70E740481C1C}">
                <a14:useLocalDpi xmlns:a14="http://schemas.microsoft.com/office/drawing/2010/main" val="0"/>
              </a:ext>
            </a:extLst>
          </a:blip>
          <a:srcRect/>
          <a:stretch/>
        </p:blipFill>
        <p:spPr>
          <a:xfrm>
            <a:off x="4747932" y="6250208"/>
            <a:ext cx="1263790" cy="947843"/>
          </a:xfrm>
          <a:prstGeom prst="ellipse">
            <a:avLst/>
          </a:prstGeom>
          <a:ln>
            <a:noFill/>
          </a:ln>
          <a:effectLst>
            <a:softEdge rad="112500"/>
          </a:effectLst>
        </p:spPr>
      </p:pic>
      <p:pic>
        <p:nvPicPr>
          <p:cNvPr id="77" name="図 76">
            <a:extLst>
              <a:ext uri="{FF2B5EF4-FFF2-40B4-BE49-F238E27FC236}">
                <a16:creationId xmlns:a16="http://schemas.microsoft.com/office/drawing/2014/main" id="{00000000-0008-0000-0000-000005000000}"/>
              </a:ext>
            </a:extLst>
          </p:cNvPr>
          <p:cNvPicPr>
            <a:picLocks noChangeAspect="1"/>
          </p:cNvPicPr>
          <p:nvPr/>
        </p:nvPicPr>
        <p:blipFill rotWithShape="1">
          <a:blip r:embed="rId72" cstate="print">
            <a:extLst>
              <a:ext uri="{28A0092B-C50C-407E-A947-70E740481C1C}">
                <a14:useLocalDpi xmlns:a14="http://schemas.microsoft.com/office/drawing/2010/main" val="0"/>
              </a:ext>
            </a:extLst>
          </a:blip>
          <a:srcRect l="8575" t="16510" r="8794" b="9121"/>
          <a:stretch/>
        </p:blipFill>
        <p:spPr>
          <a:xfrm>
            <a:off x="153210" y="5060111"/>
            <a:ext cx="2649018" cy="1788114"/>
          </a:xfrm>
          <a:prstGeom prst="rect">
            <a:avLst/>
          </a:prstGeom>
        </p:spPr>
      </p:pic>
      <p:pic>
        <p:nvPicPr>
          <p:cNvPr id="11" name="図 10">
            <a:extLst>
              <a:ext uri="{FF2B5EF4-FFF2-40B4-BE49-F238E27FC236}">
                <a16:creationId xmlns:a16="http://schemas.microsoft.com/office/drawing/2014/main" id="{DE27B86D-4D6E-0FCB-5B98-7F24B616FEBA}"/>
              </a:ext>
            </a:extLst>
          </p:cNvPr>
          <p:cNvPicPr>
            <a:picLocks noChangeAspect="1"/>
          </p:cNvPicPr>
          <p:nvPr/>
        </p:nvPicPr>
        <p:blipFill rotWithShape="1">
          <a:blip r:embed="rId73" cstate="print">
            <a:extLst>
              <a:ext uri="{28A0092B-C50C-407E-A947-70E740481C1C}">
                <a14:useLocalDpi xmlns:a14="http://schemas.microsoft.com/office/drawing/2010/main" val="0"/>
              </a:ext>
            </a:extLst>
          </a:blip>
          <a:srcRect t="16351" b="34419"/>
          <a:stretch/>
        </p:blipFill>
        <p:spPr>
          <a:xfrm>
            <a:off x="4098088" y="8981170"/>
            <a:ext cx="1286624" cy="844530"/>
          </a:xfrm>
          <a:prstGeom prst="ellipse">
            <a:avLst/>
          </a:prstGeom>
          <a:ln>
            <a:noFill/>
          </a:ln>
          <a:effectLst>
            <a:softEdge rad="112500"/>
          </a:effectLst>
        </p:spPr>
      </p:pic>
      <p:cxnSp>
        <p:nvCxnSpPr>
          <p:cNvPr id="17" name="直線コネクタ 16">
            <a:extLst>
              <a:ext uri="{FF2B5EF4-FFF2-40B4-BE49-F238E27FC236}">
                <a16:creationId xmlns:a16="http://schemas.microsoft.com/office/drawing/2014/main" id="{BEE69297-B20F-3B6B-B739-4782E27194ED}"/>
              </a:ext>
            </a:extLst>
          </p:cNvPr>
          <p:cNvCxnSpPr>
            <a:cxnSpLocks/>
          </p:cNvCxnSpPr>
          <p:nvPr/>
        </p:nvCxnSpPr>
        <p:spPr>
          <a:xfrm>
            <a:off x="166096" y="1645757"/>
            <a:ext cx="7249054"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403DC514-C112-50A9-B8DD-B2D1D20F6773}"/>
              </a:ext>
            </a:extLst>
          </p:cNvPr>
          <p:cNvPicPr>
            <a:picLocks noChangeAspect="1"/>
          </p:cNvPicPr>
          <p:nvPr/>
        </p:nvPicPr>
        <p:blipFill rotWithShape="1">
          <a:blip r:embed="rId74" cstate="print">
            <a:extLst>
              <a:ext uri="{28A0092B-C50C-407E-A947-70E740481C1C}">
                <a14:useLocalDpi xmlns:a14="http://schemas.microsoft.com/office/drawing/2010/main" val="0"/>
              </a:ext>
            </a:extLst>
          </a:blip>
          <a:srcRect l="11365" t="30219" b="21217"/>
          <a:stretch/>
        </p:blipFill>
        <p:spPr>
          <a:xfrm>
            <a:off x="150097" y="7944029"/>
            <a:ext cx="2830583" cy="1404261"/>
          </a:xfrm>
          <a:prstGeom prst="rect">
            <a:avLst/>
          </a:prstGeom>
        </p:spPr>
      </p:pic>
      <p:pic>
        <p:nvPicPr>
          <p:cNvPr id="12" name="図 11">
            <a:extLst>
              <a:ext uri="{FF2B5EF4-FFF2-40B4-BE49-F238E27FC236}">
                <a16:creationId xmlns:a16="http://schemas.microsoft.com/office/drawing/2014/main" id="{1E524CF3-A667-38EF-88A3-C3C59D6A513B}"/>
              </a:ext>
            </a:extLst>
          </p:cNvPr>
          <p:cNvPicPr>
            <a:picLocks noChangeAspect="1"/>
          </p:cNvPicPr>
          <p:nvPr/>
        </p:nvPicPr>
        <p:blipFill>
          <a:blip r:embed="rId75" cstate="print">
            <a:extLst>
              <a:ext uri="{28A0092B-C50C-407E-A947-70E740481C1C}">
                <a14:useLocalDpi xmlns:a14="http://schemas.microsoft.com/office/drawing/2010/main" val="0"/>
              </a:ext>
            </a:extLst>
          </a:blip>
          <a:srcRect l="1375" r="1375"/>
          <a:stretch/>
        </p:blipFill>
        <p:spPr>
          <a:xfrm>
            <a:off x="6341967" y="8959601"/>
            <a:ext cx="1151015" cy="887668"/>
          </a:xfrm>
          <a:prstGeom prst="ellipse">
            <a:avLst/>
          </a:prstGeom>
          <a:ln>
            <a:noFill/>
          </a:ln>
          <a:effectLst>
            <a:softEdge rad="112500"/>
          </a:effectLst>
        </p:spPr>
      </p:pic>
      <p:pic>
        <p:nvPicPr>
          <p:cNvPr id="34" name="図 33">
            <a:extLst>
              <a:ext uri="{FF2B5EF4-FFF2-40B4-BE49-F238E27FC236}">
                <a16:creationId xmlns:a16="http://schemas.microsoft.com/office/drawing/2014/main" id="{B19F6EE9-414A-1594-CF76-23C2B7D7C3C8}"/>
              </a:ext>
            </a:extLst>
          </p:cNvPr>
          <p:cNvPicPr>
            <a:picLocks noChangeAspect="1"/>
          </p:cNvPicPr>
          <p:nvPr/>
        </p:nvPicPr>
        <p:blipFill rotWithShape="1">
          <a:blip r:embed="rId76" cstate="print">
            <a:extLst>
              <a:ext uri="{28A0092B-C50C-407E-A947-70E740481C1C}">
                <a14:useLocalDpi xmlns:a14="http://schemas.microsoft.com/office/drawing/2010/main" val="0"/>
              </a:ext>
            </a:extLst>
          </a:blip>
          <a:srcRect l="2204" r="23169"/>
          <a:stretch/>
        </p:blipFill>
        <p:spPr>
          <a:xfrm>
            <a:off x="9117114" y="8054483"/>
            <a:ext cx="756618" cy="760402"/>
          </a:xfrm>
          <a:prstGeom prst="ellipse">
            <a:avLst/>
          </a:prstGeom>
          <a:ln w="9525" cap="rnd">
            <a:solidFill>
              <a:srgbClr val="CCFF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69" name="正方形/長方形 2068">
            <a:extLst>
              <a:ext uri="{FF2B5EF4-FFF2-40B4-BE49-F238E27FC236}">
                <a16:creationId xmlns:a16="http://schemas.microsoft.com/office/drawing/2014/main" id="{C0F7F4DE-FE3D-C7CB-1489-3FD515AD46CB}"/>
              </a:ext>
            </a:extLst>
          </p:cNvPr>
          <p:cNvSpPr/>
          <p:nvPr/>
        </p:nvSpPr>
        <p:spPr>
          <a:xfrm>
            <a:off x="8661977" y="8348034"/>
            <a:ext cx="1570602" cy="5715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100" dirty="0">
              <a:latin typeface="Meiryo UI" panose="020B0604030504040204" pitchFamily="50" charset="-128"/>
              <a:ea typeface="Meiryo UI" panose="020B0604030504040204" pitchFamily="50" charset="-128"/>
            </a:endParaRPr>
          </a:p>
        </p:txBody>
      </p:sp>
      <p:grpSp>
        <p:nvGrpSpPr>
          <p:cNvPr id="65" name="グループ化 64">
            <a:extLst>
              <a:ext uri="{FF2B5EF4-FFF2-40B4-BE49-F238E27FC236}">
                <a16:creationId xmlns:a16="http://schemas.microsoft.com/office/drawing/2014/main" id="{DD7376A6-6817-6716-9692-C25C62DFE38C}"/>
              </a:ext>
            </a:extLst>
          </p:cNvPr>
          <p:cNvGrpSpPr/>
          <p:nvPr/>
        </p:nvGrpSpPr>
        <p:grpSpPr>
          <a:xfrm>
            <a:off x="6562213" y="8673345"/>
            <a:ext cx="803790" cy="432212"/>
            <a:chOff x="6638228" y="8318752"/>
            <a:chExt cx="839775" cy="435311"/>
          </a:xfrm>
        </p:grpSpPr>
        <p:sp>
          <p:nvSpPr>
            <p:cNvPr id="66" name="吹き出し: 円形 65">
              <a:extLst>
                <a:ext uri="{FF2B5EF4-FFF2-40B4-BE49-F238E27FC236}">
                  <a16:creationId xmlns:a16="http://schemas.microsoft.com/office/drawing/2014/main" id="{B093B2CB-220A-8FCA-79FE-D98843CDF196}"/>
                </a:ext>
              </a:extLst>
            </p:cNvPr>
            <p:cNvSpPr/>
            <p:nvPr/>
          </p:nvSpPr>
          <p:spPr>
            <a:xfrm>
              <a:off x="6708634" y="8318752"/>
              <a:ext cx="732555" cy="435311"/>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sp>
          <p:nvSpPr>
            <p:cNvPr id="67" name="テキスト ボックス 66">
              <a:extLst>
                <a:ext uri="{FF2B5EF4-FFF2-40B4-BE49-F238E27FC236}">
                  <a16:creationId xmlns:a16="http://schemas.microsoft.com/office/drawing/2014/main" id="{B79A29EC-A40E-3D92-CFBB-1137BF706F3C}"/>
                </a:ext>
              </a:extLst>
            </p:cNvPr>
            <p:cNvSpPr txBox="1"/>
            <p:nvPr/>
          </p:nvSpPr>
          <p:spPr>
            <a:xfrm>
              <a:off x="6638228" y="8343302"/>
              <a:ext cx="839775" cy="369332"/>
            </a:xfrm>
            <a:prstGeom prst="rect">
              <a:avLst/>
            </a:prstGeom>
            <a:noFill/>
          </p:spPr>
          <p:txBody>
            <a:bodyPr wrap="square" rtlCol="0">
              <a:spAutoFit/>
            </a:bodyPr>
            <a:lstStyle/>
            <a:p>
              <a:pPr algn="ctr"/>
              <a:r>
                <a:rPr lang="ja-JP" altLang="en-US" sz="900" dirty="0">
                  <a:latin typeface="HGS創英角ﾎﾟｯﾌﾟ体" panose="040B0A00000000000000" pitchFamily="50" charset="-128"/>
                  <a:ea typeface="HGS創英角ﾎﾟｯﾌﾟ体" panose="040B0A00000000000000" pitchFamily="50" charset="-128"/>
                </a:rPr>
                <a:t>上田老人会から来たよ</a:t>
              </a:r>
              <a:endParaRPr lang="en-US" altLang="ja-JP" sz="900" dirty="0">
                <a:latin typeface="HGS創英角ﾎﾟｯﾌﾟ体" panose="040B0A00000000000000" pitchFamily="50" charset="-128"/>
                <a:ea typeface="HGS創英角ﾎﾟｯﾌﾟ体" panose="040B0A00000000000000" pitchFamily="50" charset="-128"/>
              </a:endParaRPr>
            </a:p>
          </p:txBody>
        </p:sp>
      </p:grpSp>
      <p:sp>
        <p:nvSpPr>
          <p:cNvPr id="68" name="テキスト ボックス 67">
            <a:extLst>
              <a:ext uri="{FF2B5EF4-FFF2-40B4-BE49-F238E27FC236}">
                <a16:creationId xmlns:a16="http://schemas.microsoft.com/office/drawing/2014/main" id="{4212FE3E-696C-6B0B-C58A-35D4E4A6F7F8}"/>
              </a:ext>
            </a:extLst>
          </p:cNvPr>
          <p:cNvSpPr txBox="1"/>
          <p:nvPr/>
        </p:nvSpPr>
        <p:spPr>
          <a:xfrm>
            <a:off x="11211823" y="6339658"/>
            <a:ext cx="1294868" cy="261610"/>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その他</a:t>
            </a:r>
          </a:p>
        </p:txBody>
      </p:sp>
      <p:pic>
        <p:nvPicPr>
          <p:cNvPr id="71" name="図 70">
            <a:extLst>
              <a:ext uri="{FF2B5EF4-FFF2-40B4-BE49-F238E27FC236}">
                <a16:creationId xmlns:a16="http://schemas.microsoft.com/office/drawing/2014/main" id="{CB4A8A3A-1E9C-6A22-8DB1-2B819B12D2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5885" y="5917436"/>
            <a:ext cx="226999" cy="226999"/>
          </a:xfrm>
          <a:prstGeom prst="rect">
            <a:avLst/>
          </a:prstGeom>
        </p:spPr>
      </p:pic>
      <p:pic>
        <p:nvPicPr>
          <p:cNvPr id="72" name="図 71">
            <a:extLst>
              <a:ext uri="{FF2B5EF4-FFF2-40B4-BE49-F238E27FC236}">
                <a16:creationId xmlns:a16="http://schemas.microsoft.com/office/drawing/2014/main" id="{CE73F666-E9DB-5C9F-288A-8804B3308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2880" y="5459850"/>
            <a:ext cx="282071" cy="282071"/>
          </a:xfrm>
          <a:prstGeom prst="rect">
            <a:avLst/>
          </a:prstGeom>
        </p:spPr>
      </p:pic>
      <p:sp>
        <p:nvSpPr>
          <p:cNvPr id="26" name="雲 25">
            <a:extLst>
              <a:ext uri="{FF2B5EF4-FFF2-40B4-BE49-F238E27FC236}">
                <a16:creationId xmlns:a16="http://schemas.microsoft.com/office/drawing/2014/main" id="{25193B0A-1F94-C200-3959-665608200F54}"/>
              </a:ext>
            </a:extLst>
          </p:cNvPr>
          <p:cNvSpPr/>
          <p:nvPr/>
        </p:nvSpPr>
        <p:spPr>
          <a:xfrm>
            <a:off x="230688" y="468941"/>
            <a:ext cx="7098298" cy="658155"/>
          </a:xfrm>
          <a:prstGeom prst="cloud">
            <a:avLst/>
          </a:prstGeom>
          <a:gradFill flip="none" rotWithShape="1">
            <a:gsLst>
              <a:gs pos="16000">
                <a:srgbClr val="FF99FF"/>
              </a:gs>
              <a:gs pos="38000">
                <a:srgbClr val="CCFFCC"/>
              </a:gs>
              <a:gs pos="67000">
                <a:srgbClr val="FFFF66"/>
              </a:gs>
            </a:gsLst>
            <a:lin ang="135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5DC694B9-CD72-D971-C28F-12AFE360669F}"/>
              </a:ext>
            </a:extLst>
          </p:cNvPr>
          <p:cNvSpPr txBox="1"/>
          <p:nvPr/>
        </p:nvSpPr>
        <p:spPr>
          <a:xfrm>
            <a:off x="795111" y="562353"/>
            <a:ext cx="5978907" cy="461665"/>
          </a:xfrm>
          <a:prstGeom prst="rect">
            <a:avLst/>
          </a:prstGeom>
          <a:noFill/>
        </p:spPr>
        <p:txBody>
          <a:bodyPr wrap="square" rtlCol="0">
            <a:spAutoFit/>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cs typeface="Arial" panose="020B0604020202020204" pitchFamily="34" charset="0"/>
              </a:rPr>
              <a:t>花と緑で 健康づくり・地域づくり</a:t>
            </a:r>
            <a:endParaRPr kumimoji="1" lang="ja-JP" altLang="en-US" dirty="0">
              <a:latin typeface="HGP創英角ﾎﾟｯﾌﾟ体" panose="040B0A00000000000000" pitchFamily="50" charset="-128"/>
              <a:ea typeface="HGP創英角ﾎﾟｯﾌﾟ体" panose="040B0A00000000000000" pitchFamily="50" charset="-128"/>
              <a:cs typeface="Arial" panose="020B0604020202020204" pitchFamily="34" charset="0"/>
            </a:endParaRPr>
          </a:p>
        </p:txBody>
      </p:sp>
      <p:pic>
        <p:nvPicPr>
          <p:cNvPr id="36" name="図 35">
            <a:extLst>
              <a:ext uri="{FF2B5EF4-FFF2-40B4-BE49-F238E27FC236}">
                <a16:creationId xmlns:a16="http://schemas.microsoft.com/office/drawing/2014/main" id="{75B4BB59-EC92-36DB-614C-5F9FBE2779E1}"/>
              </a:ext>
            </a:extLst>
          </p:cNvPr>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rot="18860178">
            <a:off x="670116" y="382488"/>
            <a:ext cx="441980" cy="434800"/>
          </a:xfrm>
          <a:prstGeom prst="rect">
            <a:avLst/>
          </a:prstGeom>
        </p:spPr>
      </p:pic>
      <p:pic>
        <p:nvPicPr>
          <p:cNvPr id="70" name="図 69">
            <a:extLst>
              <a:ext uri="{FF2B5EF4-FFF2-40B4-BE49-F238E27FC236}">
                <a16:creationId xmlns:a16="http://schemas.microsoft.com/office/drawing/2014/main" id="{007A35A3-776D-F3C0-55F7-5EED8FD12E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940" y="608453"/>
            <a:ext cx="326654" cy="326654"/>
          </a:xfrm>
          <a:prstGeom prst="rect">
            <a:avLst/>
          </a:prstGeom>
        </p:spPr>
      </p:pic>
      <p:pic>
        <p:nvPicPr>
          <p:cNvPr id="73" name="Picture 2" descr="花（紫）のシンプルイラスト ＜無料＞ | かわいいフリー素材 ...">
            <a:extLst>
              <a:ext uri="{FF2B5EF4-FFF2-40B4-BE49-F238E27FC236}">
                <a16:creationId xmlns:a16="http://schemas.microsoft.com/office/drawing/2014/main" id="{3DC45E04-20AB-86F1-95CA-6C06A5DA8130}"/>
              </a:ext>
            </a:extLst>
          </p:cNvPr>
          <p:cNvPicPr>
            <a:picLocks noChangeAspect="1" noChangeArrowheads="1"/>
          </p:cNvPicPr>
          <p:nvPr/>
        </p:nvPicPr>
        <p:blipFill>
          <a:blip r:embed="rId78" cstate="print">
            <a:extLst>
              <a:ext uri="{BEBA8EAE-BF5A-486C-A8C5-ECC9F3942E4B}">
                <a14:imgProps xmlns:a14="http://schemas.microsoft.com/office/drawing/2010/main">
                  <a14:imgLayer r:embed="rId79">
                    <a14:imgEffect>
                      <a14:backgroundRemoval t="4889" b="96889" l="2667" r="96000">
                        <a14:foregroundMark x1="50667" y1="5333" x2="50667" y2="5333"/>
                        <a14:foregroundMark x1="96444" y1="50667" x2="96444" y2="50667"/>
                        <a14:foregroundMark x1="5333" y1="47556" x2="5333" y2="47556"/>
                        <a14:foregroundMark x1="52444" y1="92889" x2="52444" y2="92889"/>
                        <a14:foregroundMark x1="51556" y1="97333" x2="51556" y2="97333"/>
                        <a14:foregroundMark x1="49333" y1="97333" x2="49333" y2="97333"/>
                        <a14:foregroundMark x1="2667" y1="50222" x2="2667" y2="50222"/>
                      </a14:backgroundRemoval>
                    </a14:imgEffect>
                  </a14:imgLayer>
                </a14:imgProps>
              </a:ext>
              <a:ext uri="{28A0092B-C50C-407E-A947-70E740481C1C}">
                <a14:useLocalDpi xmlns:a14="http://schemas.microsoft.com/office/drawing/2010/main" val="0"/>
              </a:ext>
            </a:extLst>
          </a:blip>
          <a:srcRect/>
          <a:stretch>
            <a:fillRect/>
          </a:stretch>
        </p:blipFill>
        <p:spPr bwMode="auto">
          <a:xfrm>
            <a:off x="627997" y="868091"/>
            <a:ext cx="237534" cy="23753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さくらの花びら...」の画像検索結果"/>
          <p:cNvPicPr>
            <a:picLocks noChangeAspect="1" noChangeArrowheads="1"/>
          </p:cNvPicPr>
          <p:nvPr/>
        </p:nvPicPr>
        <p:blipFill rotWithShape="1">
          <a:blip r:embed="rId80" cstate="print">
            <a:extLst>
              <a:ext uri="{28A0092B-C50C-407E-A947-70E740481C1C}">
                <a14:useLocalDpi xmlns:a14="http://schemas.microsoft.com/office/drawing/2010/main" val="0"/>
              </a:ext>
            </a:extLst>
          </a:blip>
          <a:srcRect l="37484" r="13487" b="57065"/>
          <a:stretch/>
        </p:blipFill>
        <p:spPr bwMode="auto">
          <a:xfrm>
            <a:off x="1140294" y="440533"/>
            <a:ext cx="267792" cy="234505"/>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1F517BF2-B2C1-DB79-F710-46B68112EE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383" y="883909"/>
            <a:ext cx="260960" cy="260960"/>
          </a:xfrm>
          <a:prstGeom prst="rect">
            <a:avLst/>
          </a:prstGeom>
        </p:spPr>
      </p:pic>
      <p:pic>
        <p:nvPicPr>
          <p:cNvPr id="37" name="図 36">
            <a:extLst>
              <a:ext uri="{FF2B5EF4-FFF2-40B4-BE49-F238E27FC236}">
                <a16:creationId xmlns:a16="http://schemas.microsoft.com/office/drawing/2014/main" id="{45E934C4-A924-0E9B-84EC-BA335DB188FE}"/>
              </a:ext>
            </a:extLst>
          </p:cNvPr>
          <p:cNvPicPr>
            <a:picLocks noChangeAspect="1"/>
          </p:cNvPicPr>
          <p:nvPr/>
        </p:nvPicPr>
        <p:blipFill>
          <a:blip r:embed="rId81"/>
          <a:stretch>
            <a:fillRect/>
          </a:stretch>
        </p:blipFill>
        <p:spPr>
          <a:xfrm>
            <a:off x="6860624" y="452672"/>
            <a:ext cx="536039" cy="530784"/>
          </a:xfrm>
          <a:prstGeom prst="rect">
            <a:avLst/>
          </a:prstGeom>
        </p:spPr>
      </p:pic>
      <p:pic>
        <p:nvPicPr>
          <p:cNvPr id="51" name="図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4158" y="451574"/>
            <a:ext cx="234412" cy="234412"/>
          </a:xfrm>
          <a:prstGeom prst="rect">
            <a:avLst/>
          </a:prstGeom>
        </p:spPr>
      </p:pic>
      <p:pic>
        <p:nvPicPr>
          <p:cNvPr id="1026" name="Picture 2" descr="花（紫）のシンプルイラスト ＜無料＞ | かわいいフリー素材 ...">
            <a:extLst>
              <a:ext uri="{FF2B5EF4-FFF2-40B4-BE49-F238E27FC236}">
                <a16:creationId xmlns:a16="http://schemas.microsoft.com/office/drawing/2014/main" id="{5EEC11F5-16DD-51EB-F4C2-1588B9728557}"/>
              </a:ext>
            </a:extLst>
          </p:cNvPr>
          <p:cNvPicPr>
            <a:picLocks noChangeAspect="1" noChangeArrowheads="1"/>
          </p:cNvPicPr>
          <p:nvPr/>
        </p:nvPicPr>
        <p:blipFill>
          <a:blip r:embed="rId82" cstate="print">
            <a:extLst>
              <a:ext uri="{BEBA8EAE-BF5A-486C-A8C5-ECC9F3942E4B}">
                <a14:imgProps xmlns:a14="http://schemas.microsoft.com/office/drawing/2010/main">
                  <a14:imgLayer r:embed="rId83">
                    <a14:imgEffect>
                      <a14:backgroundRemoval t="4889" b="96889" l="2667" r="96000">
                        <a14:foregroundMark x1="50667" y1="5333" x2="50667" y2="5333"/>
                        <a14:foregroundMark x1="96444" y1="50667" x2="96444" y2="50667"/>
                        <a14:foregroundMark x1="5333" y1="47556" x2="5333" y2="47556"/>
                        <a14:foregroundMark x1="52444" y1="92889" x2="52444" y2="92889"/>
                        <a14:foregroundMark x1="51556" y1="97333" x2="51556" y2="97333"/>
                        <a14:foregroundMark x1="49333" y1="97333" x2="49333" y2="97333"/>
                        <a14:foregroundMark x1="2667" y1="50222" x2="2667" y2="50222"/>
                      </a14:backgroundRemoval>
                    </a14:imgEffect>
                  </a14:imgLayer>
                </a14:imgProps>
              </a:ext>
              <a:ext uri="{28A0092B-C50C-407E-A947-70E740481C1C}">
                <a14:useLocalDpi xmlns:a14="http://schemas.microsoft.com/office/drawing/2010/main" val="0"/>
              </a:ext>
            </a:extLst>
          </a:blip>
          <a:srcRect/>
          <a:stretch>
            <a:fillRect/>
          </a:stretch>
        </p:blipFill>
        <p:spPr bwMode="auto">
          <a:xfrm>
            <a:off x="6145560" y="405453"/>
            <a:ext cx="326654" cy="32665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308FD0D4-8AAD-6EF4-C22B-A5166FE4DD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1819" y="812140"/>
            <a:ext cx="260960" cy="311347"/>
          </a:xfrm>
          <a:prstGeom prst="rect">
            <a:avLst/>
          </a:prstGeom>
        </p:spPr>
      </p:pic>
      <p:pic>
        <p:nvPicPr>
          <p:cNvPr id="50" name="図 49">
            <a:extLst>
              <a:ext uri="{FF2B5EF4-FFF2-40B4-BE49-F238E27FC236}">
                <a16:creationId xmlns:a16="http://schemas.microsoft.com/office/drawing/2014/main" id="{36BA8912-5BEC-6C6C-9E60-EB942BDD09F5}"/>
              </a:ext>
            </a:extLst>
          </p:cNvPr>
          <p:cNvPicPr>
            <a:picLocks noChangeAspect="1"/>
          </p:cNvPicPr>
          <p:nvPr/>
        </p:nvPicPr>
        <p:blipFill rotWithShape="1">
          <a:blip r:embed="rId84" cstate="print">
            <a:extLst>
              <a:ext uri="{28A0092B-C50C-407E-A947-70E740481C1C}">
                <a14:useLocalDpi xmlns:a14="http://schemas.microsoft.com/office/drawing/2010/main" val="0"/>
              </a:ext>
            </a:extLst>
          </a:blip>
          <a:srcRect l="24854" t="5002" r="15985" b="26435"/>
          <a:stretch/>
        </p:blipFill>
        <p:spPr>
          <a:xfrm>
            <a:off x="3279931" y="3161713"/>
            <a:ext cx="1307989" cy="1122714"/>
          </a:xfrm>
          <a:prstGeom prst="ellipse">
            <a:avLst/>
          </a:prstGeom>
          <a:ln>
            <a:noFill/>
          </a:ln>
          <a:effectLst>
            <a:softEdge rad="112500"/>
          </a:effectLst>
        </p:spPr>
      </p:pic>
      <p:pic>
        <p:nvPicPr>
          <p:cNvPr id="55" name="図 54"/>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179607" y="987704"/>
            <a:ext cx="466193" cy="600462"/>
          </a:xfrm>
          <a:prstGeom prst="rect">
            <a:avLst/>
          </a:prstGeom>
        </p:spPr>
      </p:pic>
      <p:pic>
        <p:nvPicPr>
          <p:cNvPr id="64" name="図 63"/>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6967299" y="954731"/>
            <a:ext cx="499257" cy="617297"/>
          </a:xfrm>
          <a:prstGeom prst="rect">
            <a:avLst/>
          </a:prstGeom>
        </p:spPr>
      </p:pic>
      <p:pic>
        <p:nvPicPr>
          <p:cNvPr id="52" name="図 51">
            <a:extLst>
              <a:ext uri="{FF2B5EF4-FFF2-40B4-BE49-F238E27FC236}">
                <a16:creationId xmlns:a16="http://schemas.microsoft.com/office/drawing/2014/main" id="{173D3035-5C05-B77C-E02F-CC8E2EDF6D78}"/>
              </a:ext>
            </a:extLst>
          </p:cNvPr>
          <p:cNvPicPr>
            <a:picLocks noChangeAspect="1"/>
          </p:cNvPicPr>
          <p:nvPr/>
        </p:nvPicPr>
        <p:blipFill rotWithShape="1">
          <a:blip r:embed="rId87" cstate="print">
            <a:extLst>
              <a:ext uri="{28A0092B-C50C-407E-A947-70E740481C1C}">
                <a14:useLocalDpi xmlns:a14="http://schemas.microsoft.com/office/drawing/2010/main" val="0"/>
              </a:ext>
            </a:extLst>
          </a:blip>
          <a:srcRect l="10716" t="15531" b="6224"/>
          <a:stretch/>
        </p:blipFill>
        <p:spPr>
          <a:xfrm>
            <a:off x="4831614" y="2322101"/>
            <a:ext cx="1377887" cy="905922"/>
          </a:xfrm>
          <a:prstGeom prst="rect">
            <a:avLst/>
          </a:prstGeom>
        </p:spPr>
      </p:pic>
      <p:sp>
        <p:nvSpPr>
          <p:cNvPr id="2053" name="スクロール: 横 2052">
            <a:extLst>
              <a:ext uri="{FF2B5EF4-FFF2-40B4-BE49-F238E27FC236}">
                <a16:creationId xmlns:a16="http://schemas.microsoft.com/office/drawing/2014/main" id="{59EB127D-C229-35D7-40FA-F0BB02CD7887}"/>
              </a:ext>
            </a:extLst>
          </p:cNvPr>
          <p:cNvSpPr/>
          <p:nvPr/>
        </p:nvSpPr>
        <p:spPr>
          <a:xfrm>
            <a:off x="194593" y="4420507"/>
            <a:ext cx="1715869" cy="649392"/>
          </a:xfrm>
          <a:prstGeom prst="horizontalScroll">
            <a:avLst/>
          </a:prstGeom>
          <a:solidFill>
            <a:srgbClr val="FFCCCC"/>
          </a:solidFill>
          <a:ln w="28575">
            <a:solidFill>
              <a:srgbClr val="FF66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000" dirty="0">
              <a:latin typeface="UD デジタル 教科書体 NK-B" panose="02020700000000000000" pitchFamily="18" charset="-128"/>
              <a:ea typeface="UD デジタル 教科書体 NK-B" panose="02020700000000000000" pitchFamily="18" charset="-128"/>
            </a:endParaRPr>
          </a:p>
          <a:p>
            <a:pPr algn="ctr"/>
            <a:r>
              <a:rPr lang="ja-JP" altLang="en-US" dirty="0">
                <a:latin typeface="UD デジタル 教科書体 NK-B" panose="02020700000000000000" pitchFamily="18" charset="-128"/>
                <a:ea typeface="UD デジタル 教科書体 NK-B" panose="02020700000000000000" pitchFamily="18" charset="-128"/>
              </a:rPr>
              <a:t>根差部花友会</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65" name="テキスト ボックス 2064">
            <a:extLst>
              <a:ext uri="{FF2B5EF4-FFF2-40B4-BE49-F238E27FC236}">
                <a16:creationId xmlns:a16="http://schemas.microsoft.com/office/drawing/2014/main" id="{39FE5667-9B5D-2C7B-A9E2-8748166042E4}"/>
              </a:ext>
            </a:extLst>
          </p:cNvPr>
          <p:cNvSpPr txBox="1"/>
          <p:nvPr/>
        </p:nvSpPr>
        <p:spPr>
          <a:xfrm>
            <a:off x="4537766" y="4245212"/>
            <a:ext cx="1908579"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足腰が弱い方も応援団で参加！</a:t>
            </a:r>
            <a:endParaRPr lang="en-US" altLang="ja-JP" sz="1000" dirty="0">
              <a:latin typeface="Meiryo UI" panose="020B0604030504040204" pitchFamily="50" charset="-128"/>
              <a:ea typeface="Meiryo UI" panose="020B0604030504040204" pitchFamily="50" charset="-128"/>
            </a:endParaRPr>
          </a:p>
        </p:txBody>
      </p:sp>
      <p:sp>
        <p:nvSpPr>
          <p:cNvPr id="2067" name="テキスト ボックス 2066">
            <a:extLst>
              <a:ext uri="{FF2B5EF4-FFF2-40B4-BE49-F238E27FC236}">
                <a16:creationId xmlns:a16="http://schemas.microsoft.com/office/drawing/2014/main" id="{4CF875D2-3F3D-6B4F-5405-56541E36BA9B}"/>
              </a:ext>
            </a:extLst>
          </p:cNvPr>
          <p:cNvSpPr txBox="1"/>
          <p:nvPr/>
        </p:nvSpPr>
        <p:spPr>
          <a:xfrm>
            <a:off x="176086" y="4167736"/>
            <a:ext cx="3083880"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活動しながら「声掛け」を通して仲間づくり♪</a:t>
            </a:r>
            <a:endParaRPr lang="en-US" altLang="ja-JP" sz="10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0EE57121-DC37-2207-ED42-4D3F2BA7C588}"/>
              </a:ext>
            </a:extLst>
          </p:cNvPr>
          <p:cNvPicPr>
            <a:picLocks noChangeAspect="1"/>
          </p:cNvPicPr>
          <p:nvPr/>
        </p:nvPicPr>
        <p:blipFill rotWithShape="1">
          <a:blip r:embed="rId88" cstate="print">
            <a:extLst>
              <a:ext uri="{28A0092B-C50C-407E-A947-70E740481C1C}">
                <a14:useLocalDpi xmlns:a14="http://schemas.microsoft.com/office/drawing/2010/main" val="0"/>
              </a:ext>
            </a:extLst>
          </a:blip>
          <a:srcRect t="11708" b="955"/>
          <a:stretch/>
        </p:blipFill>
        <p:spPr>
          <a:xfrm>
            <a:off x="5853647" y="5114416"/>
            <a:ext cx="1494524" cy="978949"/>
          </a:xfrm>
          <a:prstGeom prst="rect">
            <a:avLst/>
          </a:prstGeom>
        </p:spPr>
      </p:pic>
      <p:sp>
        <p:nvSpPr>
          <p:cNvPr id="2070" name="テキスト ボックス 2069">
            <a:extLst>
              <a:ext uri="{FF2B5EF4-FFF2-40B4-BE49-F238E27FC236}">
                <a16:creationId xmlns:a16="http://schemas.microsoft.com/office/drawing/2014/main" id="{453772A7-B5DF-FABE-C3EA-13B19F63A74F}"/>
              </a:ext>
            </a:extLst>
          </p:cNvPr>
          <p:cNvSpPr txBox="1"/>
          <p:nvPr/>
        </p:nvSpPr>
        <p:spPr>
          <a:xfrm>
            <a:off x="6008294" y="6036808"/>
            <a:ext cx="1370953" cy="3693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お散歩中の保育園児にも花の苗をプレゼント♪</a:t>
            </a:r>
            <a:endParaRPr lang="en-US" altLang="ja-JP" sz="900" dirty="0">
              <a:latin typeface="Meiryo UI" panose="020B0604030504040204" pitchFamily="50" charset="-128"/>
              <a:ea typeface="Meiryo UI" panose="020B0604030504040204" pitchFamily="50" charset="-128"/>
            </a:endParaRPr>
          </a:p>
        </p:txBody>
      </p:sp>
      <p:pic>
        <p:nvPicPr>
          <p:cNvPr id="74" name="図 73">
            <a:extLst>
              <a:ext uri="{FF2B5EF4-FFF2-40B4-BE49-F238E27FC236}">
                <a16:creationId xmlns:a16="http://schemas.microsoft.com/office/drawing/2014/main" id="{7278EAA4-B53F-E7E1-E1EA-D44B15D4BADD}"/>
              </a:ext>
            </a:extLst>
          </p:cNvPr>
          <p:cNvPicPr>
            <a:picLocks noChangeAspect="1"/>
          </p:cNvPicPr>
          <p:nvPr/>
        </p:nvPicPr>
        <p:blipFill>
          <a:blip r:embed="rId89" cstate="print">
            <a:extLst>
              <a:ext uri="{28A0092B-C50C-407E-A947-70E740481C1C}">
                <a14:useLocalDpi xmlns:a14="http://schemas.microsoft.com/office/drawing/2010/main" val="0"/>
              </a:ext>
            </a:extLst>
          </a:blip>
          <a:srcRect t="955" b="955"/>
          <a:stretch/>
        </p:blipFill>
        <p:spPr>
          <a:xfrm>
            <a:off x="4229110" y="5001439"/>
            <a:ext cx="1288399" cy="947842"/>
          </a:xfrm>
          <a:prstGeom prst="rect">
            <a:avLst/>
          </a:prstGeom>
        </p:spPr>
      </p:pic>
      <p:pic>
        <p:nvPicPr>
          <p:cNvPr id="75" name="図 74">
            <a:extLst>
              <a:ext uri="{FF2B5EF4-FFF2-40B4-BE49-F238E27FC236}">
                <a16:creationId xmlns:a16="http://schemas.microsoft.com/office/drawing/2014/main" id="{3EF59877-CB6C-3EF4-8E86-E8596C10DE64}"/>
              </a:ext>
            </a:extLst>
          </p:cNvPr>
          <p:cNvPicPr>
            <a:picLocks noChangeAspect="1"/>
          </p:cNvPicPr>
          <p:nvPr/>
        </p:nvPicPr>
        <p:blipFill>
          <a:blip r:embed="rId90" cstate="print">
            <a:extLst>
              <a:ext uri="{28A0092B-C50C-407E-A947-70E740481C1C}">
                <a14:useLocalDpi xmlns:a14="http://schemas.microsoft.com/office/drawing/2010/main" val="0"/>
              </a:ext>
            </a:extLst>
          </a:blip>
          <a:srcRect t="955" b="955"/>
          <a:stretch/>
        </p:blipFill>
        <p:spPr>
          <a:xfrm rot="5400000">
            <a:off x="7679355" y="6384294"/>
            <a:ext cx="1116614" cy="871331"/>
          </a:xfrm>
          <a:prstGeom prst="rect">
            <a:avLst/>
          </a:prstGeom>
        </p:spPr>
      </p:pic>
      <p:pic>
        <p:nvPicPr>
          <p:cNvPr id="78" name="図 77">
            <a:extLst>
              <a:ext uri="{FF2B5EF4-FFF2-40B4-BE49-F238E27FC236}">
                <a16:creationId xmlns:a16="http://schemas.microsoft.com/office/drawing/2014/main" id="{5A588505-CB62-DD6E-BB4E-F219B151D30B}"/>
              </a:ext>
            </a:extLst>
          </p:cNvPr>
          <p:cNvPicPr>
            <a:picLocks noChangeAspect="1"/>
          </p:cNvPicPr>
          <p:nvPr/>
        </p:nvPicPr>
        <p:blipFill>
          <a:blip r:embed="rId91" cstate="print">
            <a:extLst>
              <a:ext uri="{28A0092B-C50C-407E-A947-70E740481C1C}">
                <a14:useLocalDpi xmlns:a14="http://schemas.microsoft.com/office/drawing/2010/main" val="0"/>
              </a:ext>
            </a:extLst>
          </a:blip>
          <a:srcRect t="955" b="955"/>
          <a:stretch/>
        </p:blipFill>
        <p:spPr>
          <a:xfrm rot="5400000">
            <a:off x="2695455" y="6082410"/>
            <a:ext cx="1247581" cy="1091327"/>
          </a:xfrm>
          <a:prstGeom prst="ellipse">
            <a:avLst/>
          </a:prstGeom>
          <a:ln>
            <a:noFill/>
          </a:ln>
          <a:effectLst>
            <a:softEdge rad="112500"/>
          </a:effectLst>
        </p:spPr>
      </p:pic>
      <p:cxnSp>
        <p:nvCxnSpPr>
          <p:cNvPr id="32" name="直線コネクタ 31">
            <a:extLst>
              <a:ext uri="{FF2B5EF4-FFF2-40B4-BE49-F238E27FC236}">
                <a16:creationId xmlns:a16="http://schemas.microsoft.com/office/drawing/2014/main" id="{0C39A5D7-5E45-1262-EF47-7394010370D0}"/>
              </a:ext>
            </a:extLst>
          </p:cNvPr>
          <p:cNvCxnSpPr>
            <a:cxnSpLocks/>
          </p:cNvCxnSpPr>
          <p:nvPr/>
        </p:nvCxnSpPr>
        <p:spPr>
          <a:xfrm flipV="1">
            <a:off x="2628900" y="7251864"/>
            <a:ext cx="4736182" cy="25796"/>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057" name="スクロール: 横 2056">
            <a:extLst>
              <a:ext uri="{FF2B5EF4-FFF2-40B4-BE49-F238E27FC236}">
                <a16:creationId xmlns:a16="http://schemas.microsoft.com/office/drawing/2014/main" id="{72DCEFE9-52FF-B022-497C-B8AB24A0E824}"/>
              </a:ext>
            </a:extLst>
          </p:cNvPr>
          <p:cNvSpPr/>
          <p:nvPr/>
        </p:nvSpPr>
        <p:spPr>
          <a:xfrm>
            <a:off x="166096" y="7158032"/>
            <a:ext cx="2416109" cy="765984"/>
          </a:xfrm>
          <a:prstGeom prst="horizontalScroll">
            <a:avLst/>
          </a:prstGeom>
          <a:solidFill>
            <a:srgbClr val="FFFF99"/>
          </a:solidFill>
          <a:ln w="28575">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latin typeface="UD デジタル 教科書体 NK-B" panose="02020700000000000000" pitchFamily="18" charset="-128"/>
                <a:ea typeface="UD デジタル 教科書体 NK-B" panose="02020700000000000000" pitchFamily="18" charset="-128"/>
              </a:rPr>
              <a:t>上田小キラキラロード</a:t>
            </a:r>
            <a:endParaRPr lang="en-US" altLang="ja-JP" dirty="0">
              <a:latin typeface="UD デジタル 教科書体 NK-B" panose="02020700000000000000" pitchFamily="18" charset="-128"/>
              <a:ea typeface="UD デジタル 教科書体 NK-B" panose="02020700000000000000" pitchFamily="18" charset="-128"/>
            </a:endParaRPr>
          </a:p>
          <a:p>
            <a:pPr algn="ctr"/>
            <a:r>
              <a:rPr lang="ja-JP" altLang="en-US" dirty="0">
                <a:latin typeface="UD デジタル 教科書体 NK-B" panose="02020700000000000000" pitchFamily="18" charset="-128"/>
                <a:ea typeface="UD デジタル 教科書体 NK-B" panose="02020700000000000000" pitchFamily="18" charset="-128"/>
              </a:rPr>
              <a:t>でみんなハッピー</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6" name="テキスト ボックス 75">
            <a:extLst>
              <a:ext uri="{FF2B5EF4-FFF2-40B4-BE49-F238E27FC236}">
                <a16:creationId xmlns:a16="http://schemas.microsoft.com/office/drawing/2014/main" id="{79E95878-2B3A-C166-3D2F-E320029C82DA}"/>
              </a:ext>
            </a:extLst>
          </p:cNvPr>
          <p:cNvSpPr txBox="1"/>
          <p:nvPr/>
        </p:nvSpPr>
        <p:spPr>
          <a:xfrm>
            <a:off x="2554266" y="7262298"/>
            <a:ext cx="5045732" cy="646331"/>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コロナ禍で暗いニュースが続く中「子どもたちの通学路にお花を植え、少しでも楽しい気持ちになってもらいたい」と上田小の保護者が中心となり活動がスタート！この日は地域の方も一緒に卒業式に備えプランター制作！</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89" name="図 88">
            <a:extLst>
              <a:ext uri="{FF2B5EF4-FFF2-40B4-BE49-F238E27FC236}">
                <a16:creationId xmlns:a16="http://schemas.microsoft.com/office/drawing/2014/main" id="{3CF72972-7BDC-47D0-7A1A-5B504D44B641}"/>
              </a:ext>
            </a:extLst>
          </p:cNvPr>
          <p:cNvPicPr>
            <a:picLocks noChangeAspect="1"/>
          </p:cNvPicPr>
          <p:nvPr/>
        </p:nvPicPr>
        <p:blipFill rotWithShape="1">
          <a:blip r:embed="rId92" cstate="print">
            <a:extLst>
              <a:ext uri="{28A0092B-C50C-407E-A947-70E740481C1C}">
                <a14:useLocalDpi xmlns:a14="http://schemas.microsoft.com/office/drawing/2010/main" val="0"/>
              </a:ext>
            </a:extLst>
          </a:blip>
          <a:srcRect l="6915" r="9627"/>
          <a:stretch/>
        </p:blipFill>
        <p:spPr>
          <a:xfrm>
            <a:off x="5436438" y="7871591"/>
            <a:ext cx="1048762" cy="942472"/>
          </a:xfrm>
          <a:prstGeom prst="rect">
            <a:avLst/>
          </a:prstGeom>
        </p:spPr>
      </p:pic>
      <p:pic>
        <p:nvPicPr>
          <p:cNvPr id="90" name="図 89">
            <a:extLst>
              <a:ext uri="{FF2B5EF4-FFF2-40B4-BE49-F238E27FC236}">
                <a16:creationId xmlns:a16="http://schemas.microsoft.com/office/drawing/2014/main" id="{7B3DA04A-B720-5690-B385-63192DA490B1}"/>
              </a:ext>
            </a:extLst>
          </p:cNvPr>
          <p:cNvPicPr>
            <a:picLocks noChangeAspect="1"/>
          </p:cNvPicPr>
          <p:nvPr/>
        </p:nvPicPr>
        <p:blipFill>
          <a:blip r:embed="rId93" cstate="print">
            <a:extLst>
              <a:ext uri="{28A0092B-C50C-407E-A947-70E740481C1C}">
                <a14:useLocalDpi xmlns:a14="http://schemas.microsoft.com/office/drawing/2010/main" val="0"/>
              </a:ext>
            </a:extLst>
          </a:blip>
          <a:srcRect/>
          <a:stretch/>
        </p:blipFill>
        <p:spPr>
          <a:xfrm>
            <a:off x="4155420" y="7881070"/>
            <a:ext cx="1244045" cy="932993"/>
          </a:xfrm>
          <a:prstGeom prst="rect">
            <a:avLst/>
          </a:prstGeom>
        </p:spPr>
      </p:pic>
      <p:pic>
        <p:nvPicPr>
          <p:cNvPr id="91" name="図 90">
            <a:extLst>
              <a:ext uri="{FF2B5EF4-FFF2-40B4-BE49-F238E27FC236}">
                <a16:creationId xmlns:a16="http://schemas.microsoft.com/office/drawing/2014/main" id="{184E09DA-6975-9AD9-4DA1-AC2C5F545EDF}"/>
              </a:ext>
            </a:extLst>
          </p:cNvPr>
          <p:cNvPicPr>
            <a:picLocks noChangeAspect="1"/>
          </p:cNvPicPr>
          <p:nvPr/>
        </p:nvPicPr>
        <p:blipFill>
          <a:blip r:embed="rId94" cstate="print">
            <a:extLst>
              <a:ext uri="{28A0092B-C50C-407E-A947-70E740481C1C}">
                <a14:useLocalDpi xmlns:a14="http://schemas.microsoft.com/office/drawing/2010/main" val="0"/>
              </a:ext>
            </a:extLst>
          </a:blip>
          <a:srcRect/>
          <a:stretch/>
        </p:blipFill>
        <p:spPr>
          <a:xfrm>
            <a:off x="3024734" y="7870422"/>
            <a:ext cx="1075051" cy="1433403"/>
          </a:xfrm>
          <a:prstGeom prst="rect">
            <a:avLst/>
          </a:prstGeom>
        </p:spPr>
      </p:pic>
      <p:sp>
        <p:nvSpPr>
          <p:cNvPr id="92" name="テキスト ボックス 91">
            <a:extLst>
              <a:ext uri="{FF2B5EF4-FFF2-40B4-BE49-F238E27FC236}">
                <a16:creationId xmlns:a16="http://schemas.microsoft.com/office/drawing/2014/main" id="{20678385-DBF8-69BB-6AA9-1E1B22D659D5}"/>
              </a:ext>
            </a:extLst>
          </p:cNvPr>
          <p:cNvSpPr txBox="1"/>
          <p:nvPr/>
        </p:nvSpPr>
        <p:spPr>
          <a:xfrm>
            <a:off x="2756358" y="9249675"/>
            <a:ext cx="1625532" cy="3693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普段は上田小の通学路</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で美化活動♪</a:t>
            </a:r>
            <a:endParaRPr lang="en-US" altLang="ja-JP" sz="900" dirty="0">
              <a:latin typeface="Meiryo UI" panose="020B0604030504040204" pitchFamily="50" charset="-128"/>
              <a:ea typeface="Meiryo UI" panose="020B0604030504040204" pitchFamily="50" charset="-128"/>
            </a:endParaRPr>
          </a:p>
        </p:txBody>
      </p:sp>
      <p:pic>
        <p:nvPicPr>
          <p:cNvPr id="93" name="図 92">
            <a:extLst>
              <a:ext uri="{FF2B5EF4-FFF2-40B4-BE49-F238E27FC236}">
                <a16:creationId xmlns:a16="http://schemas.microsoft.com/office/drawing/2014/main" id="{1F8B9203-975C-96C7-C167-8C996EDB9F79}"/>
              </a:ext>
            </a:extLst>
          </p:cNvPr>
          <p:cNvPicPr>
            <a:picLocks noChangeAspect="1"/>
          </p:cNvPicPr>
          <p:nvPr/>
        </p:nvPicPr>
        <p:blipFill rotWithShape="1">
          <a:blip r:embed="rId95" cstate="print">
            <a:extLst>
              <a:ext uri="{28A0092B-C50C-407E-A947-70E740481C1C}">
                <a14:useLocalDpi xmlns:a14="http://schemas.microsoft.com/office/drawing/2010/main" val="0"/>
              </a:ext>
            </a:extLst>
          </a:blip>
          <a:srcRect t="13986" b="38774"/>
          <a:stretch/>
        </p:blipFill>
        <p:spPr>
          <a:xfrm>
            <a:off x="5152625" y="9015346"/>
            <a:ext cx="1276881" cy="804253"/>
          </a:xfrm>
          <a:prstGeom prst="ellipse">
            <a:avLst/>
          </a:prstGeom>
          <a:ln>
            <a:noFill/>
          </a:ln>
          <a:effectLst>
            <a:softEdge rad="112500"/>
          </a:effectLst>
        </p:spPr>
      </p:pic>
      <p:sp>
        <p:nvSpPr>
          <p:cNvPr id="94" name="テキスト ボックス 93">
            <a:extLst>
              <a:ext uri="{FF2B5EF4-FFF2-40B4-BE49-F238E27FC236}">
                <a16:creationId xmlns:a16="http://schemas.microsoft.com/office/drawing/2014/main" id="{332428EB-704C-5037-79CF-639D8971B284}"/>
              </a:ext>
            </a:extLst>
          </p:cNvPr>
          <p:cNvSpPr txBox="1"/>
          <p:nvPr/>
        </p:nvSpPr>
        <p:spPr>
          <a:xfrm>
            <a:off x="4068293" y="8768075"/>
            <a:ext cx="2557441"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Ｒ</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3/4</a:t>
            </a:r>
            <a:r>
              <a:rPr lang="ja-JP" altLang="en-US" sz="1000" dirty="0">
                <a:latin typeface="Meiryo UI" panose="020B0604030504040204" pitchFamily="50" charset="-128"/>
                <a:ea typeface="Meiryo UI" panose="020B0604030504040204" pitchFamily="50" charset="-128"/>
              </a:rPr>
              <a:t>（土）上田小・卒業式の</a:t>
            </a:r>
            <a:r>
              <a:rPr lang="en-US" altLang="ja-JP" sz="1000" dirty="0">
                <a:latin typeface="Meiryo UI" panose="020B0604030504040204" pitchFamily="50" charset="-128"/>
                <a:ea typeface="Meiryo UI" panose="020B0604030504040204" pitchFamily="50" charset="-128"/>
              </a:rPr>
              <a:t>77</a:t>
            </a:r>
            <a:r>
              <a:rPr lang="ja-JP" altLang="en-US" sz="1000" dirty="0">
                <a:latin typeface="Meiryo UI" panose="020B0604030504040204" pitchFamily="50" charset="-128"/>
                <a:ea typeface="Meiryo UI" panose="020B0604030504040204" pitchFamily="50" charset="-128"/>
              </a:rPr>
              <a:t>期生に合わせ、</a:t>
            </a:r>
            <a:r>
              <a:rPr lang="en-US" altLang="ja-JP" sz="1000" dirty="0">
                <a:latin typeface="Meiryo UI" panose="020B0604030504040204" pitchFamily="50" charset="-128"/>
                <a:ea typeface="Meiryo UI" panose="020B0604030504040204" pitchFamily="50" charset="-128"/>
              </a:rPr>
              <a:t>400</a:t>
            </a:r>
            <a:r>
              <a:rPr lang="ja-JP" altLang="en-US" sz="1000" dirty="0">
                <a:latin typeface="Meiryo UI" panose="020B0604030504040204" pitchFamily="50" charset="-128"/>
                <a:ea typeface="Meiryo UI" panose="020B0604030504040204" pitchFamily="50" charset="-128"/>
              </a:rPr>
              <a:t>株・</a:t>
            </a:r>
            <a:r>
              <a:rPr lang="en-US" altLang="ja-JP" sz="1000" dirty="0">
                <a:latin typeface="Meiryo UI" panose="020B0604030504040204" pitchFamily="50" charset="-128"/>
                <a:ea typeface="Meiryo UI" panose="020B0604030504040204" pitchFamily="50" charset="-128"/>
              </a:rPr>
              <a:t>77</a:t>
            </a:r>
            <a:r>
              <a:rPr lang="ja-JP" altLang="en-US" sz="1000" dirty="0">
                <a:latin typeface="Meiryo UI" panose="020B0604030504040204" pitchFamily="50" charset="-128"/>
                <a:ea typeface="Meiryo UI" panose="020B0604030504040204" pitchFamily="50" charset="-128"/>
              </a:rPr>
              <a:t>個のプランターを制作</a:t>
            </a:r>
            <a:endParaRPr lang="en-US" altLang="ja-JP" sz="1000" dirty="0">
              <a:latin typeface="Meiryo UI" panose="020B0604030504040204" pitchFamily="50" charset="-128"/>
              <a:ea typeface="Meiryo UI" panose="020B0604030504040204" pitchFamily="50" charset="-128"/>
            </a:endParaRPr>
          </a:p>
        </p:txBody>
      </p:sp>
      <p:pic>
        <p:nvPicPr>
          <p:cNvPr id="95" name="図 94">
            <a:extLst>
              <a:ext uri="{FF2B5EF4-FFF2-40B4-BE49-F238E27FC236}">
                <a16:creationId xmlns:a16="http://schemas.microsoft.com/office/drawing/2014/main" id="{B7B86C85-8558-9C03-494D-D57B802864D3}"/>
              </a:ext>
            </a:extLst>
          </p:cNvPr>
          <p:cNvPicPr>
            <a:picLocks noChangeAspect="1"/>
          </p:cNvPicPr>
          <p:nvPr/>
        </p:nvPicPr>
        <p:blipFill rotWithShape="1">
          <a:blip r:embed="rId96" cstate="print">
            <a:extLst>
              <a:ext uri="{28A0092B-C50C-407E-A947-70E740481C1C}">
                <a14:useLocalDpi xmlns:a14="http://schemas.microsoft.com/office/drawing/2010/main" val="0"/>
              </a:ext>
            </a:extLst>
          </a:blip>
          <a:srcRect l="21423" t="18798" r="22684" b="13647"/>
          <a:stretch/>
        </p:blipFill>
        <p:spPr>
          <a:xfrm>
            <a:off x="8350903" y="8661760"/>
            <a:ext cx="767733" cy="695956"/>
          </a:xfrm>
          <a:prstGeom prst="ellipse">
            <a:avLst/>
          </a:prstGeom>
          <a:ln>
            <a:noFill/>
          </a:ln>
          <a:effectLst>
            <a:softEdge rad="112500"/>
          </a:effectLst>
        </p:spPr>
      </p:pic>
      <p:pic>
        <p:nvPicPr>
          <p:cNvPr id="96" name="図 95">
            <a:extLst>
              <a:ext uri="{FF2B5EF4-FFF2-40B4-BE49-F238E27FC236}">
                <a16:creationId xmlns:a16="http://schemas.microsoft.com/office/drawing/2014/main" id="{AEEBC7C4-86B1-D1A1-2529-8242F3DDAA13}"/>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l="21423" t="18798" r="22684" b="13647"/>
          <a:stretch/>
        </p:blipFill>
        <p:spPr>
          <a:xfrm>
            <a:off x="6437861" y="7863476"/>
            <a:ext cx="997894" cy="904599"/>
          </a:xfrm>
          <a:prstGeom prst="rect">
            <a:avLst/>
          </a:prstGeom>
          <a:ln>
            <a:noFill/>
          </a:ln>
          <a:effectLst>
            <a:softEdge rad="112500"/>
          </a:effectLst>
        </p:spPr>
      </p:pic>
      <p:cxnSp>
        <p:nvCxnSpPr>
          <p:cNvPr id="99" name="直線コネクタ 98">
            <a:extLst>
              <a:ext uri="{FF2B5EF4-FFF2-40B4-BE49-F238E27FC236}">
                <a16:creationId xmlns:a16="http://schemas.microsoft.com/office/drawing/2014/main" id="{E56B44FA-F34F-C10C-9C94-E73CA44E35D2}"/>
              </a:ext>
            </a:extLst>
          </p:cNvPr>
          <p:cNvCxnSpPr>
            <a:cxnSpLocks/>
          </p:cNvCxnSpPr>
          <p:nvPr/>
        </p:nvCxnSpPr>
        <p:spPr>
          <a:xfrm>
            <a:off x="90424" y="9781900"/>
            <a:ext cx="7249054"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02" name="図 101">
            <a:extLst>
              <a:ext uri="{FF2B5EF4-FFF2-40B4-BE49-F238E27FC236}">
                <a16:creationId xmlns:a16="http://schemas.microsoft.com/office/drawing/2014/main" id="{46B6FD4B-9330-A2A0-D45E-2CED189F3515}"/>
              </a:ext>
            </a:extLst>
          </p:cNvPr>
          <p:cNvPicPr>
            <a:picLocks noChangeAspect="1"/>
          </p:cNvPicPr>
          <p:nvPr/>
        </p:nvPicPr>
        <p:blipFill rotWithShape="1">
          <a:blip r:embed="rId98" cstate="print">
            <a:extLst>
              <a:ext uri="{28A0092B-C50C-407E-A947-70E740481C1C}">
                <a14:useLocalDpi xmlns:a14="http://schemas.microsoft.com/office/drawing/2010/main" val="0"/>
              </a:ext>
            </a:extLst>
          </a:blip>
          <a:srcRect t="13570" r="2986" b="955"/>
          <a:stretch/>
        </p:blipFill>
        <p:spPr>
          <a:xfrm>
            <a:off x="6135597" y="6363576"/>
            <a:ext cx="1268786" cy="838408"/>
          </a:xfrm>
          <a:prstGeom prst="rect">
            <a:avLst/>
          </a:prstGeom>
        </p:spPr>
      </p:pic>
      <p:sp>
        <p:nvSpPr>
          <p:cNvPr id="28" name="テキスト ボックス 27">
            <a:extLst>
              <a:ext uri="{FF2B5EF4-FFF2-40B4-BE49-F238E27FC236}">
                <a16:creationId xmlns:a16="http://schemas.microsoft.com/office/drawing/2014/main" id="{9BA53BD7-E7B4-9B82-BC0D-262E808FAD7A}"/>
              </a:ext>
            </a:extLst>
          </p:cNvPr>
          <p:cNvSpPr txBox="1"/>
          <p:nvPr/>
        </p:nvSpPr>
        <p:spPr>
          <a:xfrm>
            <a:off x="4206263" y="3232841"/>
            <a:ext cx="3064432"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上田山川、地域外の方も集まり皆でプランター制作</a:t>
            </a:r>
            <a:endParaRPr lang="en-US" altLang="ja-JP" sz="10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469F2A20-E1F0-05A1-863D-36A8A405556D}"/>
              </a:ext>
            </a:extLst>
          </p:cNvPr>
          <p:cNvPicPr>
            <a:picLocks noChangeAspect="1"/>
          </p:cNvPicPr>
          <p:nvPr/>
        </p:nvPicPr>
        <p:blipFill rotWithShape="1">
          <a:blip r:embed="rId99" cstate="print">
            <a:extLst>
              <a:ext uri="{28A0092B-C50C-407E-A947-70E740481C1C}">
                <a14:useLocalDpi xmlns:a14="http://schemas.microsoft.com/office/drawing/2010/main" val="0"/>
              </a:ext>
            </a:extLst>
          </a:blip>
          <a:srcRect l="22080" t="14111" r="1972" b="-1773"/>
          <a:stretch/>
        </p:blipFill>
        <p:spPr>
          <a:xfrm>
            <a:off x="8545297" y="2392673"/>
            <a:ext cx="1111284" cy="962028"/>
          </a:xfrm>
          <a:prstGeom prst="rect">
            <a:avLst/>
          </a:prstGeom>
          <a:ln>
            <a:noFill/>
          </a:ln>
          <a:effectLst>
            <a:softEdge rad="112500"/>
          </a:effectLst>
        </p:spPr>
      </p:pic>
      <p:grpSp>
        <p:nvGrpSpPr>
          <p:cNvPr id="128" name="グループ化 127">
            <a:extLst>
              <a:ext uri="{FF2B5EF4-FFF2-40B4-BE49-F238E27FC236}">
                <a16:creationId xmlns:a16="http://schemas.microsoft.com/office/drawing/2014/main" id="{C810E96D-213A-7B26-35B8-6E4403F25EF5}"/>
              </a:ext>
            </a:extLst>
          </p:cNvPr>
          <p:cNvGrpSpPr/>
          <p:nvPr/>
        </p:nvGrpSpPr>
        <p:grpSpPr>
          <a:xfrm>
            <a:off x="183584" y="1689204"/>
            <a:ext cx="1981664" cy="671150"/>
            <a:chOff x="219417" y="1641699"/>
            <a:chExt cx="1935133" cy="671150"/>
          </a:xfrm>
          <a:solidFill>
            <a:srgbClr val="CCFF66"/>
          </a:solidFill>
        </p:grpSpPr>
        <p:sp>
          <p:nvSpPr>
            <p:cNvPr id="42" name="スクロール: 横 41">
              <a:extLst>
                <a:ext uri="{FF2B5EF4-FFF2-40B4-BE49-F238E27FC236}">
                  <a16:creationId xmlns:a16="http://schemas.microsoft.com/office/drawing/2014/main" id="{31ED9F58-D461-55A4-A8B7-7AA016B59B20}"/>
                </a:ext>
              </a:extLst>
            </p:cNvPr>
            <p:cNvSpPr/>
            <p:nvPr/>
          </p:nvSpPr>
          <p:spPr>
            <a:xfrm>
              <a:off x="219417" y="1641699"/>
              <a:ext cx="1935133" cy="671150"/>
            </a:xfrm>
            <a:prstGeom prst="horizontalScroll">
              <a:avLst/>
            </a:prstGeom>
            <a:grpFill/>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latin typeface="UD デジタル 教科書体 NK-B" panose="02020700000000000000" pitchFamily="18" charset="-128"/>
                <a:ea typeface="UD デジタル 教科書体 NK-B" panose="02020700000000000000" pitchFamily="18" charset="-128"/>
              </a:endParaRPr>
            </a:p>
            <a:p>
              <a:pPr algn="ctr"/>
              <a:r>
                <a:rPr lang="ja-JP" altLang="en-US" dirty="0">
                  <a:latin typeface="UD デジタル 教科書体 NK-B" panose="02020700000000000000" pitchFamily="18" charset="-128"/>
                  <a:ea typeface="UD デジタル 教科書体 NK-B" panose="02020700000000000000" pitchFamily="18" charset="-128"/>
                </a:rPr>
                <a:t>緑好じぃじぃの会</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a:extLst>
                <a:ext uri="{FF2B5EF4-FFF2-40B4-BE49-F238E27FC236}">
                  <a16:creationId xmlns:a16="http://schemas.microsoft.com/office/drawing/2014/main" id="{F3AD9A19-601E-2649-4711-6E2AD4CDA2CF}"/>
                </a:ext>
              </a:extLst>
            </p:cNvPr>
            <p:cNvSpPr txBox="1"/>
            <p:nvPr/>
          </p:nvSpPr>
          <p:spPr>
            <a:xfrm>
              <a:off x="309791" y="1708118"/>
              <a:ext cx="1408038" cy="261610"/>
            </a:xfrm>
            <a:prstGeom prst="rect">
              <a:avLst/>
            </a:prstGeom>
            <a:noFill/>
          </p:spPr>
          <p:txBody>
            <a:bodyPr wrap="square" rtlCol="0">
              <a:spAutoFit/>
            </a:bodyPr>
            <a:lstStyle/>
            <a:p>
              <a:r>
                <a:rPr kumimoji="1" lang="ja-JP" altLang="en-US" sz="1050" dirty="0">
                  <a:latin typeface="UD デジタル 教科書体 NK-B" panose="02020700000000000000" pitchFamily="18" charset="-128"/>
                  <a:ea typeface="UD デジタル 教科書体 NK-B" panose="02020700000000000000" pitchFamily="18" charset="-128"/>
                </a:rPr>
                <a:t>りょっこう</a:t>
              </a:r>
            </a:p>
          </p:txBody>
        </p:sp>
      </p:grpSp>
      <p:pic>
        <p:nvPicPr>
          <p:cNvPr id="100" name="図 99">
            <a:extLst>
              <a:ext uri="{FF2B5EF4-FFF2-40B4-BE49-F238E27FC236}">
                <a16:creationId xmlns:a16="http://schemas.microsoft.com/office/drawing/2014/main" id="{4896971B-B9DD-3168-B097-6B910F27417D}"/>
              </a:ext>
            </a:extLst>
          </p:cNvPr>
          <p:cNvPicPr>
            <a:picLocks noChangeAspect="1"/>
          </p:cNvPicPr>
          <p:nvPr/>
        </p:nvPicPr>
        <p:blipFill>
          <a:blip r:embed="rId100" cstate="print">
            <a:extLst>
              <a:ext uri="{28A0092B-C50C-407E-A947-70E740481C1C}">
                <a14:useLocalDpi xmlns:a14="http://schemas.microsoft.com/office/drawing/2010/main" val="0"/>
              </a:ext>
            </a:extLst>
          </a:blip>
          <a:srcRect t="955" b="955"/>
          <a:stretch/>
        </p:blipFill>
        <p:spPr>
          <a:xfrm>
            <a:off x="2865681" y="5007309"/>
            <a:ext cx="1281531" cy="942790"/>
          </a:xfrm>
          <a:prstGeom prst="rect">
            <a:avLst/>
          </a:prstGeom>
        </p:spPr>
      </p:pic>
      <p:pic>
        <p:nvPicPr>
          <p:cNvPr id="115" name="図 114">
            <a:extLst>
              <a:ext uri="{FF2B5EF4-FFF2-40B4-BE49-F238E27FC236}">
                <a16:creationId xmlns:a16="http://schemas.microsoft.com/office/drawing/2014/main" id="{0CA08247-4374-D436-B542-568382BC3835}"/>
              </a:ext>
            </a:extLst>
          </p:cNvPr>
          <p:cNvPicPr>
            <a:picLocks noChangeAspect="1"/>
          </p:cNvPicPr>
          <p:nvPr/>
        </p:nvPicPr>
        <p:blipFill>
          <a:blip r:embed="rId101" cstate="print">
            <a:extLst>
              <a:ext uri="{BEBA8EAE-BF5A-486C-A8C5-ECC9F3942E4B}">
                <a14:imgProps xmlns:a14="http://schemas.microsoft.com/office/drawing/2010/main">
                  <a14:imgLayer r:embed="rId102">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940" b="940"/>
          <a:stretch/>
        </p:blipFill>
        <p:spPr>
          <a:xfrm>
            <a:off x="3591671" y="6252120"/>
            <a:ext cx="1281531" cy="942790"/>
          </a:xfrm>
          <a:prstGeom prst="ellipse">
            <a:avLst/>
          </a:prstGeom>
          <a:ln>
            <a:noFill/>
          </a:ln>
          <a:effectLst>
            <a:softEdge rad="112500"/>
          </a:effectLst>
        </p:spPr>
      </p:pic>
      <p:grpSp>
        <p:nvGrpSpPr>
          <p:cNvPr id="2073" name="グループ化 2072">
            <a:extLst>
              <a:ext uri="{FF2B5EF4-FFF2-40B4-BE49-F238E27FC236}">
                <a16:creationId xmlns:a16="http://schemas.microsoft.com/office/drawing/2014/main" id="{09037DF4-336A-D74A-D98D-E6564A8E8FF9}"/>
              </a:ext>
            </a:extLst>
          </p:cNvPr>
          <p:cNvGrpSpPr/>
          <p:nvPr/>
        </p:nvGrpSpPr>
        <p:grpSpPr>
          <a:xfrm>
            <a:off x="3482134" y="5824834"/>
            <a:ext cx="1212402" cy="447687"/>
            <a:chOff x="6667305" y="8212514"/>
            <a:chExt cx="839775" cy="447687"/>
          </a:xfrm>
        </p:grpSpPr>
        <p:sp>
          <p:nvSpPr>
            <p:cNvPr id="2072" name="吹き出し: 円形 2071">
              <a:extLst>
                <a:ext uri="{FF2B5EF4-FFF2-40B4-BE49-F238E27FC236}">
                  <a16:creationId xmlns:a16="http://schemas.microsoft.com/office/drawing/2014/main" id="{D03E9F33-6AF5-6571-9702-9E7F65822520}"/>
                </a:ext>
              </a:extLst>
            </p:cNvPr>
            <p:cNvSpPr/>
            <p:nvPr/>
          </p:nvSpPr>
          <p:spPr>
            <a:xfrm>
              <a:off x="6688480" y="8245621"/>
              <a:ext cx="732554" cy="41458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5CAB0A2-94E1-A850-6D5A-98A53FE469C3}"/>
                </a:ext>
              </a:extLst>
            </p:cNvPr>
            <p:cNvSpPr txBox="1"/>
            <p:nvPr/>
          </p:nvSpPr>
          <p:spPr>
            <a:xfrm>
              <a:off x="6667305" y="8212514"/>
              <a:ext cx="839775" cy="415498"/>
            </a:xfrm>
            <a:prstGeom prst="rect">
              <a:avLst/>
            </a:prstGeom>
            <a:noFill/>
          </p:spPr>
          <p:txBody>
            <a:bodyPr wrap="square" rtlCol="0">
              <a:spAutoFit/>
            </a:bodyPr>
            <a:lstStyle/>
            <a:p>
              <a:pPr algn="ctr"/>
              <a:r>
                <a:rPr lang="ja-JP" altLang="en-US" sz="1050" dirty="0">
                  <a:latin typeface="HGS創英角ﾎﾟｯﾌﾟ体" panose="040B0A00000000000000" pitchFamily="50" charset="-128"/>
                  <a:ea typeface="HGS創英角ﾎﾟｯﾌﾟ体" panose="040B0A00000000000000" pitchFamily="50" charset="-128"/>
                </a:rPr>
                <a:t>お庭にも</a:t>
              </a:r>
              <a:endParaRPr lang="en-US" altLang="ja-JP" sz="1050" dirty="0">
                <a:latin typeface="HGS創英角ﾎﾟｯﾌﾟ体" panose="040B0A00000000000000" pitchFamily="50" charset="-128"/>
                <a:ea typeface="HGS創英角ﾎﾟｯﾌﾟ体" panose="040B0A00000000000000" pitchFamily="50" charset="-128"/>
              </a:endParaRPr>
            </a:p>
            <a:p>
              <a:pPr algn="ctr"/>
              <a:r>
                <a:rPr lang="ja-JP" altLang="en-US" sz="1050" dirty="0">
                  <a:latin typeface="HGS創英角ﾎﾟｯﾌﾟ体" panose="040B0A00000000000000" pitchFamily="50" charset="-128"/>
                  <a:ea typeface="HGS創英角ﾎﾟｯﾌﾟ体" panose="040B0A00000000000000" pitchFamily="50" charset="-128"/>
                </a:rPr>
                <a:t>植えようね～♪</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grpSp>
        <p:nvGrpSpPr>
          <p:cNvPr id="117" name="グループ化 116">
            <a:extLst>
              <a:ext uri="{FF2B5EF4-FFF2-40B4-BE49-F238E27FC236}">
                <a16:creationId xmlns:a16="http://schemas.microsoft.com/office/drawing/2014/main" id="{9B122ECB-A230-F6A2-BAA6-2C21F67F14FA}"/>
              </a:ext>
            </a:extLst>
          </p:cNvPr>
          <p:cNvGrpSpPr/>
          <p:nvPr/>
        </p:nvGrpSpPr>
        <p:grpSpPr>
          <a:xfrm>
            <a:off x="4595676" y="5839440"/>
            <a:ext cx="1403758" cy="498030"/>
            <a:chOff x="6654869" y="8245621"/>
            <a:chExt cx="839775" cy="498030"/>
          </a:xfrm>
        </p:grpSpPr>
        <p:sp>
          <p:nvSpPr>
            <p:cNvPr id="118" name="吹き出し: 円形 117">
              <a:extLst>
                <a:ext uri="{FF2B5EF4-FFF2-40B4-BE49-F238E27FC236}">
                  <a16:creationId xmlns:a16="http://schemas.microsoft.com/office/drawing/2014/main" id="{289037FE-3573-B84E-C8FB-8C706A7B5F44}"/>
                </a:ext>
              </a:extLst>
            </p:cNvPr>
            <p:cNvSpPr/>
            <p:nvPr/>
          </p:nvSpPr>
          <p:spPr>
            <a:xfrm>
              <a:off x="6688480" y="8245621"/>
              <a:ext cx="732554" cy="498030"/>
            </a:xfrm>
            <a:prstGeom prst="wedgeEllipseCallout">
              <a:avLst>
                <a:gd name="adj1" fmla="val 5285"/>
                <a:gd name="adj2" fmla="val 73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19" name="テキスト ボックス 118">
              <a:extLst>
                <a:ext uri="{FF2B5EF4-FFF2-40B4-BE49-F238E27FC236}">
                  <a16:creationId xmlns:a16="http://schemas.microsoft.com/office/drawing/2014/main" id="{91026673-AFEB-3681-414D-1969E92C5F60}"/>
                </a:ext>
              </a:extLst>
            </p:cNvPr>
            <p:cNvSpPr txBox="1"/>
            <p:nvPr/>
          </p:nvSpPr>
          <p:spPr>
            <a:xfrm>
              <a:off x="6654869" y="8278592"/>
              <a:ext cx="839775" cy="400110"/>
            </a:xfrm>
            <a:prstGeom prst="rect">
              <a:avLst/>
            </a:prstGeom>
            <a:noFill/>
          </p:spPr>
          <p:txBody>
            <a:bodyPr wrap="square" rtlCol="0">
              <a:spAutoFit/>
            </a:bodyPr>
            <a:lstStyle/>
            <a:p>
              <a:pPr algn="ctr"/>
              <a:r>
                <a:rPr lang="ja-JP" altLang="en-US" sz="1000" dirty="0">
                  <a:latin typeface="HGS創英角ﾎﾟｯﾌﾟ体" panose="040B0A00000000000000" pitchFamily="50" charset="-128"/>
                  <a:ea typeface="HGS創英角ﾎﾟｯﾌﾟ体" panose="040B0A00000000000000" pitchFamily="50" charset="-128"/>
                </a:rPr>
                <a:t>花友会の活動が</a:t>
              </a:r>
              <a:endParaRPr lang="en-US" altLang="ja-JP" sz="1000" dirty="0">
                <a:latin typeface="HGS創英角ﾎﾟｯﾌﾟ体" panose="040B0A00000000000000" pitchFamily="50" charset="-128"/>
                <a:ea typeface="HGS創英角ﾎﾟｯﾌﾟ体" panose="040B0A00000000000000" pitchFamily="50" charset="-128"/>
              </a:endParaRPr>
            </a:p>
            <a:p>
              <a:pPr algn="ctr"/>
              <a:r>
                <a:rPr lang="ja-JP" altLang="en-US" sz="1000" dirty="0">
                  <a:latin typeface="HGS創英角ﾎﾟｯﾌﾟ体" panose="040B0A00000000000000" pitchFamily="50" charset="-128"/>
                  <a:ea typeface="HGS創英角ﾎﾟｯﾌﾟ体" panose="040B0A00000000000000" pitchFamily="50" charset="-128"/>
                </a:rPr>
                <a:t>広がるといいな♪</a:t>
              </a:r>
              <a:endParaRPr lang="en-US" altLang="ja-JP" sz="1000" dirty="0">
                <a:latin typeface="HGS創英角ﾎﾟｯﾌﾟ体" panose="040B0A00000000000000" pitchFamily="50" charset="-128"/>
                <a:ea typeface="HGS創英角ﾎﾟｯﾌﾟ体" panose="040B0A00000000000000" pitchFamily="50" charset="-128"/>
              </a:endParaRPr>
            </a:p>
          </p:txBody>
        </p:sp>
      </p:grpSp>
      <p:grpSp>
        <p:nvGrpSpPr>
          <p:cNvPr id="122" name="グループ化 121">
            <a:extLst>
              <a:ext uri="{FF2B5EF4-FFF2-40B4-BE49-F238E27FC236}">
                <a16:creationId xmlns:a16="http://schemas.microsoft.com/office/drawing/2014/main" id="{119B6511-841D-1374-7D08-7E6CF86730D8}"/>
              </a:ext>
            </a:extLst>
          </p:cNvPr>
          <p:cNvGrpSpPr/>
          <p:nvPr/>
        </p:nvGrpSpPr>
        <p:grpSpPr>
          <a:xfrm rot="446349">
            <a:off x="6338820" y="4803272"/>
            <a:ext cx="1264632" cy="578926"/>
            <a:chOff x="6604380" y="8266368"/>
            <a:chExt cx="956330" cy="444666"/>
          </a:xfrm>
        </p:grpSpPr>
        <p:sp>
          <p:nvSpPr>
            <p:cNvPr id="123" name="吹き出し: 円形 122">
              <a:extLst>
                <a:ext uri="{FF2B5EF4-FFF2-40B4-BE49-F238E27FC236}">
                  <a16:creationId xmlns:a16="http://schemas.microsoft.com/office/drawing/2014/main" id="{49D3A536-058E-1F36-4B1D-F0EF1FA28B2B}"/>
                </a:ext>
              </a:extLst>
            </p:cNvPr>
            <p:cNvSpPr/>
            <p:nvPr/>
          </p:nvSpPr>
          <p:spPr>
            <a:xfrm>
              <a:off x="6709425" y="8266368"/>
              <a:ext cx="732554" cy="359135"/>
            </a:xfrm>
            <a:prstGeom prst="wedgeEllipseCallout">
              <a:avLst>
                <a:gd name="adj1" fmla="val -33967"/>
                <a:gd name="adj2" fmla="val 808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F0CA585D-11DE-92F3-B58E-81E283247379}"/>
                </a:ext>
              </a:extLst>
            </p:cNvPr>
            <p:cNvSpPr txBox="1"/>
            <p:nvPr/>
          </p:nvSpPr>
          <p:spPr>
            <a:xfrm rot="21439269">
              <a:off x="6604380" y="8295536"/>
              <a:ext cx="956330" cy="415498"/>
            </a:xfrm>
            <a:prstGeom prst="rect">
              <a:avLst/>
            </a:prstGeom>
            <a:noFill/>
          </p:spPr>
          <p:txBody>
            <a:bodyPr wrap="square" rtlCol="0">
              <a:spAutoFit/>
            </a:bodyPr>
            <a:lstStyle/>
            <a:p>
              <a:pPr algn="ctr"/>
              <a:r>
                <a:rPr lang="ja-JP" altLang="en-US" sz="1050" dirty="0">
                  <a:latin typeface="HGS創英角ﾎﾟｯﾌﾟ体" panose="040B0A00000000000000" pitchFamily="50" charset="-128"/>
                  <a:ea typeface="HGS創英角ﾎﾟｯﾌﾟ体" panose="040B0A00000000000000" pitchFamily="50" charset="-128"/>
                </a:rPr>
                <a:t>保育園にも</a:t>
              </a:r>
              <a:endParaRPr lang="en-US" altLang="ja-JP" sz="1050" dirty="0">
                <a:latin typeface="HGS創英角ﾎﾟｯﾌﾟ体" panose="040B0A00000000000000" pitchFamily="50" charset="-128"/>
                <a:ea typeface="HGS創英角ﾎﾟｯﾌﾟ体" panose="040B0A00000000000000" pitchFamily="50" charset="-128"/>
              </a:endParaRPr>
            </a:p>
            <a:p>
              <a:pPr algn="ctr"/>
              <a:r>
                <a:rPr lang="ja-JP" altLang="en-US" sz="1050" dirty="0">
                  <a:latin typeface="HGS創英角ﾎﾟｯﾌﾟ体" panose="040B0A00000000000000" pitchFamily="50" charset="-128"/>
                  <a:ea typeface="HGS創英角ﾎﾟｯﾌﾟ体" panose="040B0A00000000000000" pitchFamily="50" charset="-128"/>
                </a:rPr>
                <a:t>植えてね</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sp>
        <p:nvSpPr>
          <p:cNvPr id="125" name="テキスト ボックス 124">
            <a:extLst>
              <a:ext uri="{FF2B5EF4-FFF2-40B4-BE49-F238E27FC236}">
                <a16:creationId xmlns:a16="http://schemas.microsoft.com/office/drawing/2014/main" id="{B340DBA3-CE95-95A8-410F-99B9ACEF1972}"/>
              </a:ext>
            </a:extLst>
          </p:cNvPr>
          <p:cNvSpPr txBox="1"/>
          <p:nvPr/>
        </p:nvSpPr>
        <p:spPr>
          <a:xfrm>
            <a:off x="-43790" y="6806429"/>
            <a:ext cx="2870307"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Ｒ</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2/16</a:t>
            </a:r>
            <a:r>
              <a:rPr lang="ja-JP" altLang="en-US" sz="1000" dirty="0">
                <a:latin typeface="Meiryo UI" panose="020B0604030504040204" pitchFamily="50" charset="-128"/>
                <a:ea typeface="Meiryo UI" panose="020B0604030504040204" pitchFamily="50" charset="-128"/>
              </a:rPr>
              <a:t>（木）根差部公民館で種植え</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緑化推進委員会から花の苗を頂き、植栽♪</a:t>
            </a:r>
            <a:endParaRPr lang="en-US" altLang="ja-JP" sz="1000" dirty="0">
              <a:latin typeface="Meiryo UI" panose="020B0604030504040204" pitchFamily="50" charset="-128"/>
              <a:ea typeface="Meiryo UI" panose="020B0604030504040204" pitchFamily="50" charset="-128"/>
            </a:endParaRPr>
          </a:p>
        </p:txBody>
      </p:sp>
      <p:sp>
        <p:nvSpPr>
          <p:cNvPr id="126" name="テキスト ボックス 125">
            <a:extLst>
              <a:ext uri="{FF2B5EF4-FFF2-40B4-BE49-F238E27FC236}">
                <a16:creationId xmlns:a16="http://schemas.microsoft.com/office/drawing/2014/main" id="{475C25DC-1309-1DB5-FDD1-490E4A751660}"/>
              </a:ext>
            </a:extLst>
          </p:cNvPr>
          <p:cNvSpPr txBox="1"/>
          <p:nvPr/>
        </p:nvSpPr>
        <p:spPr>
          <a:xfrm>
            <a:off x="4473224" y="7043740"/>
            <a:ext cx="181320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県緑化推進委員会も活動を応援！</a:t>
            </a:r>
            <a:endParaRPr lang="en-US" altLang="ja-JP" sz="800" dirty="0">
              <a:latin typeface="Meiryo UI" panose="020B0604030504040204" pitchFamily="50" charset="-128"/>
              <a:ea typeface="Meiryo UI" panose="020B0604030504040204" pitchFamily="50" charset="-128"/>
            </a:endParaRPr>
          </a:p>
        </p:txBody>
      </p:sp>
      <p:grpSp>
        <p:nvGrpSpPr>
          <p:cNvPr id="130" name="グループ化 129">
            <a:extLst>
              <a:ext uri="{FF2B5EF4-FFF2-40B4-BE49-F238E27FC236}">
                <a16:creationId xmlns:a16="http://schemas.microsoft.com/office/drawing/2014/main" id="{4E7C759A-E139-3AB4-4FD6-E445042E2982}"/>
              </a:ext>
            </a:extLst>
          </p:cNvPr>
          <p:cNvGrpSpPr/>
          <p:nvPr/>
        </p:nvGrpSpPr>
        <p:grpSpPr>
          <a:xfrm rot="446349">
            <a:off x="4774607" y="5037463"/>
            <a:ext cx="1354553" cy="359135"/>
            <a:chOff x="6627313" y="8266368"/>
            <a:chExt cx="961755" cy="359135"/>
          </a:xfrm>
        </p:grpSpPr>
        <p:sp>
          <p:nvSpPr>
            <p:cNvPr id="131" name="吹き出し: 円形 130">
              <a:extLst>
                <a:ext uri="{FF2B5EF4-FFF2-40B4-BE49-F238E27FC236}">
                  <a16:creationId xmlns:a16="http://schemas.microsoft.com/office/drawing/2014/main" id="{2F5F5908-BF51-E712-0D05-3170358AD29F}"/>
                </a:ext>
              </a:extLst>
            </p:cNvPr>
            <p:cNvSpPr/>
            <p:nvPr/>
          </p:nvSpPr>
          <p:spPr>
            <a:xfrm>
              <a:off x="6709425" y="8266368"/>
              <a:ext cx="732554" cy="359135"/>
            </a:xfrm>
            <a:prstGeom prst="wedgeEllipseCallout">
              <a:avLst>
                <a:gd name="adj1" fmla="val -33967"/>
                <a:gd name="adj2" fmla="val 808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46067F2A-3B05-509F-E299-EE39805E9DA5}"/>
                </a:ext>
              </a:extLst>
            </p:cNvPr>
            <p:cNvSpPr txBox="1"/>
            <p:nvPr/>
          </p:nvSpPr>
          <p:spPr>
            <a:xfrm rot="21439269">
              <a:off x="6627313" y="8319666"/>
              <a:ext cx="961755" cy="253916"/>
            </a:xfrm>
            <a:prstGeom prst="rect">
              <a:avLst/>
            </a:prstGeom>
            <a:noFill/>
          </p:spPr>
          <p:txBody>
            <a:bodyPr wrap="square" rtlCol="0">
              <a:spAutoFit/>
            </a:bodyPr>
            <a:lstStyle/>
            <a:p>
              <a:pPr algn="ctr"/>
              <a:r>
                <a:rPr lang="ja-JP" altLang="en-US" sz="1050" dirty="0">
                  <a:latin typeface="HGS創英角ﾎﾟｯﾌﾟ体" panose="040B0A00000000000000" pitchFamily="50" charset="-128"/>
                  <a:ea typeface="HGS創英角ﾎﾟｯﾌﾟ体" panose="040B0A00000000000000" pitchFamily="50" charset="-128"/>
                </a:rPr>
                <a:t>皆で種付け！</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pic>
        <p:nvPicPr>
          <p:cNvPr id="133" name="図 132">
            <a:extLst>
              <a:ext uri="{FF2B5EF4-FFF2-40B4-BE49-F238E27FC236}">
                <a16:creationId xmlns:a16="http://schemas.microsoft.com/office/drawing/2014/main" id="{41AA3518-5DF6-5192-DDA7-4D70BA94F485}"/>
              </a:ext>
            </a:extLst>
          </p:cNvPr>
          <p:cNvPicPr>
            <a:picLocks noChangeAspect="1"/>
          </p:cNvPicPr>
          <p:nvPr/>
        </p:nvPicPr>
        <p:blipFill rotWithShape="1">
          <a:blip r:embed="rId103" cstate="print">
            <a:extLst>
              <a:ext uri="{28A0092B-C50C-407E-A947-70E740481C1C}">
                <a14:useLocalDpi xmlns:a14="http://schemas.microsoft.com/office/drawing/2010/main" val="0"/>
              </a:ext>
            </a:extLst>
          </a:blip>
          <a:srcRect l="8807" t="14896" b="6169"/>
          <a:stretch/>
        </p:blipFill>
        <p:spPr>
          <a:xfrm>
            <a:off x="3375885" y="2322930"/>
            <a:ext cx="1409288" cy="914897"/>
          </a:xfrm>
          <a:prstGeom prst="rect">
            <a:avLst/>
          </a:prstGeom>
        </p:spPr>
      </p:pic>
      <p:pic>
        <p:nvPicPr>
          <p:cNvPr id="136" name="図 135">
            <a:extLst>
              <a:ext uri="{FF2B5EF4-FFF2-40B4-BE49-F238E27FC236}">
                <a16:creationId xmlns:a16="http://schemas.microsoft.com/office/drawing/2014/main" id="{73F305EA-B03B-F541-503A-B8D5341E7B3F}"/>
              </a:ext>
            </a:extLst>
          </p:cNvPr>
          <p:cNvPicPr>
            <a:picLocks noChangeAspect="1"/>
          </p:cNvPicPr>
          <p:nvPr/>
        </p:nvPicPr>
        <p:blipFill rotWithShape="1">
          <a:blip r:embed="rId104" cstate="print">
            <a:extLst>
              <a:ext uri="{28A0092B-C50C-407E-A947-70E740481C1C}">
                <a14:useLocalDpi xmlns:a14="http://schemas.microsoft.com/office/drawing/2010/main" val="0"/>
              </a:ext>
            </a:extLst>
          </a:blip>
          <a:srcRect l="7284" t="6169" r="11302" b="6169"/>
          <a:stretch/>
        </p:blipFill>
        <p:spPr>
          <a:xfrm>
            <a:off x="6258382" y="2327417"/>
            <a:ext cx="1132897" cy="914898"/>
          </a:xfrm>
          <a:prstGeom prst="rect">
            <a:avLst/>
          </a:prstGeom>
        </p:spPr>
      </p:pic>
      <p:grpSp>
        <p:nvGrpSpPr>
          <p:cNvPr id="2077" name="グループ化 2076">
            <a:extLst>
              <a:ext uri="{FF2B5EF4-FFF2-40B4-BE49-F238E27FC236}">
                <a16:creationId xmlns:a16="http://schemas.microsoft.com/office/drawing/2014/main" id="{5E574597-E5D2-E07E-73F6-3338A81EE4F3}"/>
              </a:ext>
            </a:extLst>
          </p:cNvPr>
          <p:cNvGrpSpPr/>
          <p:nvPr/>
        </p:nvGrpSpPr>
        <p:grpSpPr>
          <a:xfrm rot="21232569">
            <a:off x="5451673" y="3429207"/>
            <a:ext cx="1202595" cy="312153"/>
            <a:chOff x="7099452" y="8141578"/>
            <a:chExt cx="961755" cy="359135"/>
          </a:xfrm>
        </p:grpSpPr>
        <p:sp>
          <p:nvSpPr>
            <p:cNvPr id="2078" name="吹き出し: 円形 2077">
              <a:extLst>
                <a:ext uri="{FF2B5EF4-FFF2-40B4-BE49-F238E27FC236}">
                  <a16:creationId xmlns:a16="http://schemas.microsoft.com/office/drawing/2014/main" id="{EA1F3462-F39B-8084-9875-8F8197CF61DA}"/>
                </a:ext>
              </a:extLst>
            </p:cNvPr>
            <p:cNvSpPr/>
            <p:nvPr/>
          </p:nvSpPr>
          <p:spPr>
            <a:xfrm rot="664954">
              <a:off x="7167648" y="8141578"/>
              <a:ext cx="732554" cy="359135"/>
            </a:xfrm>
            <a:prstGeom prst="wedgeEllipseCallout">
              <a:avLst>
                <a:gd name="adj1" fmla="val -18555"/>
                <a:gd name="adj2" fmla="val 73401"/>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79" name="テキスト ボックス 2078">
              <a:extLst>
                <a:ext uri="{FF2B5EF4-FFF2-40B4-BE49-F238E27FC236}">
                  <a16:creationId xmlns:a16="http://schemas.microsoft.com/office/drawing/2014/main" id="{B61B497A-21D0-1632-8B90-E360D6BFA079}"/>
                </a:ext>
              </a:extLst>
            </p:cNvPr>
            <p:cNvSpPr txBox="1"/>
            <p:nvPr/>
          </p:nvSpPr>
          <p:spPr>
            <a:xfrm rot="629419">
              <a:off x="7099452" y="8188720"/>
              <a:ext cx="961755" cy="271130"/>
            </a:xfrm>
            <a:prstGeom prst="rect">
              <a:avLst/>
            </a:prstGeom>
            <a:noFill/>
          </p:spPr>
          <p:txBody>
            <a:bodyPr wrap="square" rtlCol="0">
              <a:spAutoFit/>
            </a:bodyPr>
            <a:lstStyle/>
            <a:p>
              <a:pPr algn="ctr"/>
              <a:r>
                <a:rPr lang="ja-JP" altLang="en-US" sz="1050" dirty="0">
                  <a:latin typeface="HGS創英角ﾎﾟｯﾌﾟ体" panose="040B0A00000000000000" pitchFamily="50" charset="-128"/>
                  <a:ea typeface="HGS創英角ﾎﾟｯﾌﾟ体" panose="040B0A00000000000000" pitchFamily="50" charset="-128"/>
                </a:rPr>
                <a:t>チバリヨー！</a:t>
              </a:r>
              <a:endParaRPr lang="en-US" altLang="ja-JP" sz="1050" dirty="0">
                <a:latin typeface="HGS創英角ﾎﾟｯﾌﾟ体" panose="040B0A00000000000000" pitchFamily="50" charset="-128"/>
                <a:ea typeface="HGS創英角ﾎﾟｯﾌﾟ体" panose="040B0A00000000000000" pitchFamily="50" charset="-128"/>
              </a:endParaRPr>
            </a:p>
          </p:txBody>
        </p:sp>
      </p:grpSp>
      <p:sp>
        <p:nvSpPr>
          <p:cNvPr id="141" name="テキスト ボックス 140">
            <a:extLst>
              <a:ext uri="{FF2B5EF4-FFF2-40B4-BE49-F238E27FC236}">
                <a16:creationId xmlns:a16="http://schemas.microsoft.com/office/drawing/2014/main" id="{D1B600CC-9217-2AE0-CF68-10E8FD559ED5}"/>
              </a:ext>
            </a:extLst>
          </p:cNvPr>
          <p:cNvSpPr txBox="1"/>
          <p:nvPr/>
        </p:nvSpPr>
        <p:spPr>
          <a:xfrm rot="590633">
            <a:off x="6117281" y="6784831"/>
            <a:ext cx="1354553" cy="415498"/>
          </a:xfrm>
          <a:prstGeom prst="rect">
            <a:avLst/>
          </a:prstGeom>
          <a:noFill/>
        </p:spPr>
        <p:txBody>
          <a:bodyPr wrap="square" rtlCol="0">
            <a:spAutoFit/>
          </a:bodyPr>
          <a:lstStyle/>
          <a:p>
            <a:pPr algn="ctr"/>
            <a:r>
              <a:rPr lang="ja-JP" altLang="en-US" sz="1050" b="1" dirty="0">
                <a:ln w="10160">
                  <a:solidFill>
                    <a:srgbClr val="FF0066"/>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花</a:t>
            </a:r>
            <a:r>
              <a:rPr lang="ja-JP" altLang="en-US" sz="1050" b="1" dirty="0">
                <a:ln w="10160">
                  <a:solidFill>
                    <a:srgbClr val="0070C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と</a:t>
            </a:r>
            <a:r>
              <a:rPr lang="ja-JP" altLang="en-US" sz="1050" b="1" dirty="0">
                <a:ln w="10160">
                  <a:solidFill>
                    <a:srgbClr val="FF0066"/>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笑顔</a:t>
            </a:r>
            <a:r>
              <a:rPr lang="ja-JP" altLang="en-US" sz="1050" b="1" dirty="0">
                <a:ln w="10160">
                  <a:solidFill>
                    <a:srgbClr val="0070C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あふれる</a:t>
            </a:r>
            <a:r>
              <a:rPr lang="ja-JP" altLang="en-US" sz="1050" b="1" dirty="0">
                <a:ln w="10160">
                  <a:solidFill>
                    <a:schemeClr val="accent5">
                      <a:lumMod val="75000"/>
                    </a:schemeClr>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根差部</a:t>
            </a:r>
            <a:r>
              <a:rPr lang="ja-JP" altLang="en-US" sz="1050" b="1" dirty="0">
                <a:ln w="10160">
                  <a:solidFill>
                    <a:srgbClr val="FF0066"/>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a:t>
            </a:r>
            <a:endParaRPr lang="en-US" altLang="ja-JP" sz="1050" b="1" dirty="0">
              <a:ln w="10160">
                <a:solidFill>
                  <a:srgbClr val="FF0066"/>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sp>
        <p:nvSpPr>
          <p:cNvPr id="142" name="テキスト ボックス 141">
            <a:extLst>
              <a:ext uri="{FF2B5EF4-FFF2-40B4-BE49-F238E27FC236}">
                <a16:creationId xmlns:a16="http://schemas.microsoft.com/office/drawing/2014/main" id="{D405EBB8-83A6-5F16-A91E-6D4406CD7583}"/>
              </a:ext>
            </a:extLst>
          </p:cNvPr>
          <p:cNvSpPr txBox="1"/>
          <p:nvPr/>
        </p:nvSpPr>
        <p:spPr>
          <a:xfrm>
            <a:off x="9839" y="9329088"/>
            <a:ext cx="3047447"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上田小キラキラロード、上田山川自治会、上田老人会、根差部花友会など、皆で活動♪</a:t>
            </a:r>
            <a:endParaRPr lang="en-US" altLang="ja-JP" sz="10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F06A2D53-7B9F-AE87-C835-22053DF6ADD5}"/>
              </a:ext>
            </a:extLst>
          </p:cNvPr>
          <p:cNvGrpSpPr/>
          <p:nvPr/>
        </p:nvGrpSpPr>
        <p:grpSpPr>
          <a:xfrm>
            <a:off x="-34265" y="9757940"/>
            <a:ext cx="7467575" cy="832732"/>
            <a:chOff x="-34265" y="9757940"/>
            <a:chExt cx="7467575" cy="832732"/>
          </a:xfrm>
        </p:grpSpPr>
        <p:pic>
          <p:nvPicPr>
            <p:cNvPr id="149" name="図 148"/>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751309" y="9757940"/>
              <a:ext cx="677732" cy="677732"/>
            </a:xfrm>
            <a:prstGeom prst="rect">
              <a:avLst/>
            </a:prstGeom>
          </p:spPr>
        </p:pic>
        <p:pic>
          <p:nvPicPr>
            <p:cNvPr id="150" name="図 149"/>
            <p:cNvPicPr>
              <a:picLocks noChangeAspect="1"/>
            </p:cNvPicPr>
            <p:nvPr/>
          </p:nvPicPr>
          <p:blipFill rotWithShape="1">
            <a:blip r:embed="rId106" cstate="print">
              <a:extLst>
                <a:ext uri="{28A0092B-C50C-407E-A947-70E740481C1C}">
                  <a14:useLocalDpi xmlns:a14="http://schemas.microsoft.com/office/drawing/2010/main" val="0"/>
                </a:ext>
              </a:extLst>
            </a:blip>
            <a:srcRect r="4502"/>
            <a:stretch/>
          </p:blipFill>
          <p:spPr>
            <a:xfrm>
              <a:off x="6749315" y="9882747"/>
              <a:ext cx="683995" cy="614353"/>
            </a:xfrm>
            <a:prstGeom prst="rect">
              <a:avLst/>
            </a:prstGeom>
          </p:spPr>
        </p:pic>
        <p:sp>
          <p:nvSpPr>
            <p:cNvPr id="151" name="角丸四角形吹き出し 150"/>
            <p:cNvSpPr/>
            <p:nvPr/>
          </p:nvSpPr>
          <p:spPr>
            <a:xfrm>
              <a:off x="1448922" y="9869498"/>
              <a:ext cx="5210598" cy="607324"/>
            </a:xfrm>
            <a:prstGeom prst="wedgeRoundRectCallout">
              <a:avLst>
                <a:gd name="adj1" fmla="val 52820"/>
                <a:gd name="adj2" fmla="val 5409"/>
                <a:gd name="adj3" fmla="val 16667"/>
              </a:avLst>
            </a:prstGeom>
            <a:solidFill>
              <a:srgbClr val="CCFFFF"/>
            </a:solidFill>
            <a:ln w="285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b="1" dirty="0">
                  <a:latin typeface="UD デジタル 教科書体 NK-R" panose="02020400000000000000" pitchFamily="18" charset="-128"/>
                  <a:ea typeface="UD デジタル 教科書体 NK-R" panose="02020400000000000000" pitchFamily="18" charset="-128"/>
                </a:rPr>
                <a:t>地域で行われている素敵な活動やゆんたく会などの細かい内容はすべて豊見城市社会福祉協議会</a:t>
              </a:r>
              <a:r>
                <a:rPr kumimoji="1" lang="ja-JP" altLang="en-US" sz="1050" dirty="0">
                  <a:latin typeface="UD デジタル 教科書体 NK-R" panose="02020400000000000000" pitchFamily="18" charset="-128"/>
                  <a:ea typeface="UD デジタル 教科書体 NK-R" panose="02020400000000000000" pitchFamily="18" charset="-128"/>
                </a:rPr>
                <a:t>のホームページ上にある“</a:t>
              </a:r>
              <a:r>
                <a:rPr kumimoji="1" lang="ja-JP" altLang="en-US" sz="1050" b="1" dirty="0">
                  <a:latin typeface="UD デジタル 教科書体 NK-R" panose="02020400000000000000" pitchFamily="18" charset="-128"/>
                  <a:ea typeface="UD デジタル 教科書体 NK-R" panose="02020400000000000000" pitchFamily="18" charset="-128"/>
                </a:rPr>
                <a:t>生活支援コーディネーターブログ“で紹介しています！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rgbClr val="FF0000"/>
                  </a:solidFill>
                  <a:latin typeface="UD デジタル 教科書体 NK-R" panose="02020400000000000000" pitchFamily="18" charset="-128"/>
                  <a:ea typeface="UD デジタル 教科書体 NK-R" panose="02020400000000000000" pitchFamily="18" charset="-128"/>
                </a:rPr>
                <a:t>うちの活動も見てほしい！という地域があれば、ぜひ声をかけてく</a:t>
              </a:r>
              <a:r>
                <a:rPr lang="ja-JP" altLang="en-US" sz="1050" b="1" dirty="0">
                  <a:solidFill>
                    <a:srgbClr val="FF0000"/>
                  </a:solidFill>
                  <a:latin typeface="UD デジタル 教科書体 NK-R" panose="02020400000000000000" pitchFamily="18" charset="-128"/>
                  <a:ea typeface="UD デジタル 教科書体 NK-R" panose="02020400000000000000" pitchFamily="18" charset="-128"/>
                </a:rPr>
                <a:t>ださいね♪</a:t>
              </a:r>
              <a:endParaRPr kumimoji="1" lang="ja-JP" altLang="en-US" sz="1050" b="1"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0" name="図 9">
              <a:extLst>
                <a:ext uri="{FF2B5EF4-FFF2-40B4-BE49-F238E27FC236}">
                  <a16:creationId xmlns:a16="http://schemas.microsoft.com/office/drawing/2014/main" id="{B9CAB1DA-352A-573B-3C88-4C885864D97A}"/>
                </a:ext>
              </a:extLst>
            </p:cNvPr>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158190" y="9830516"/>
              <a:ext cx="543458" cy="543458"/>
            </a:xfrm>
            <a:prstGeom prst="rect">
              <a:avLst/>
            </a:prstGeom>
          </p:spPr>
        </p:pic>
        <p:sp>
          <p:nvSpPr>
            <p:cNvPr id="143" name="テキスト ボックス 142">
              <a:extLst>
                <a:ext uri="{FF2B5EF4-FFF2-40B4-BE49-F238E27FC236}">
                  <a16:creationId xmlns:a16="http://schemas.microsoft.com/office/drawing/2014/main" id="{684F6076-787A-BC22-63C9-9FB8A78E1B74}"/>
                </a:ext>
              </a:extLst>
            </p:cNvPr>
            <p:cNvSpPr txBox="1"/>
            <p:nvPr/>
          </p:nvSpPr>
          <p:spPr>
            <a:xfrm>
              <a:off x="-34265" y="10359840"/>
              <a:ext cx="1625532"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新ブログ　　　旧ブログ</a:t>
              </a:r>
              <a:endParaRPr lang="en-US" altLang="ja-JP" sz="900" dirty="0">
                <a:latin typeface="Meiryo UI" panose="020B0604030504040204" pitchFamily="50" charset="-128"/>
                <a:ea typeface="Meiryo UI" panose="020B0604030504040204" pitchFamily="50" charset="-128"/>
              </a:endParaRPr>
            </a:p>
          </p:txBody>
        </p:sp>
      </p:grpSp>
      <p:sp>
        <p:nvSpPr>
          <p:cNvPr id="147" name="テキスト ボックス 146">
            <a:extLst>
              <a:ext uri="{FF2B5EF4-FFF2-40B4-BE49-F238E27FC236}">
                <a16:creationId xmlns:a16="http://schemas.microsoft.com/office/drawing/2014/main" id="{63DCFE67-690B-93A5-B6FE-ADF41D5027D7}"/>
              </a:ext>
            </a:extLst>
          </p:cNvPr>
          <p:cNvSpPr txBox="1"/>
          <p:nvPr/>
        </p:nvSpPr>
        <p:spPr>
          <a:xfrm>
            <a:off x="7952380" y="1630944"/>
            <a:ext cx="1441895" cy="261610"/>
          </a:xfrm>
          <a:prstGeom prst="rect">
            <a:avLst/>
          </a:prstGeom>
          <a:noFill/>
        </p:spPr>
        <p:txBody>
          <a:bodyPr wrap="square" rtlCol="0">
            <a:spAutoFit/>
          </a:bodyPr>
          <a:lstStyle/>
          <a:p>
            <a:r>
              <a:rPr kumimoji="1" lang="ja-JP" altLang="en-US" sz="1050" dirty="0">
                <a:latin typeface="UD デジタル 教科書体 NK-B" panose="02020700000000000000" pitchFamily="18" charset="-128"/>
                <a:ea typeface="UD デジタル 教科書体 NK-B" panose="02020700000000000000" pitchFamily="18" charset="-128"/>
              </a:rPr>
              <a:t>りょっこう</a:t>
            </a:r>
          </a:p>
        </p:txBody>
      </p:sp>
      <p:pic>
        <p:nvPicPr>
          <p:cNvPr id="148" name="Picture 2" descr="植物フレームイラスト／無料イラスト/フリー素材なら「イラストAC」">
            <a:extLst>
              <a:ext uri="{FF2B5EF4-FFF2-40B4-BE49-F238E27FC236}">
                <a16:creationId xmlns:a16="http://schemas.microsoft.com/office/drawing/2014/main" id="{5E2371C0-D436-B7CB-6C96-77C1DF57D0F2}"/>
              </a:ext>
            </a:extLst>
          </p:cNvPr>
          <p:cNvPicPr>
            <a:picLocks noChangeAspect="1" noChangeArrowheads="1"/>
          </p:cNvPicPr>
          <p:nvPr/>
        </p:nvPicPr>
        <p:blipFill rotWithShape="1">
          <a:blip r:embed="rId108">
            <a:extLst>
              <a:ext uri="{28A0092B-C50C-407E-A947-70E740481C1C}">
                <a14:useLocalDpi xmlns:a14="http://schemas.microsoft.com/office/drawing/2010/main" val="0"/>
              </a:ext>
            </a:extLst>
          </a:blip>
          <a:srcRect l="7791" t="10761" r="6930" b="11452"/>
          <a:stretch/>
        </p:blipFill>
        <p:spPr bwMode="auto">
          <a:xfrm>
            <a:off x="8280328" y="3998008"/>
            <a:ext cx="1949265" cy="582019"/>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ABD51E94-AAF0-399A-A291-CA29F6469D32}"/>
              </a:ext>
            </a:extLst>
          </p:cNvPr>
          <p:cNvSpPr txBox="1"/>
          <p:nvPr/>
        </p:nvSpPr>
        <p:spPr>
          <a:xfrm>
            <a:off x="1905737" y="4559120"/>
            <a:ext cx="5743409" cy="461665"/>
          </a:xfrm>
          <a:prstGeom prst="rect">
            <a:avLst/>
          </a:prstGeom>
          <a:noFill/>
        </p:spPr>
        <p:txBody>
          <a:bodyPr wrap="square" rtlCol="0">
            <a:spAutoFit/>
          </a:bodyPr>
          <a:lstStyle/>
          <a:p>
            <a:r>
              <a:rPr lang="ja-JP" altLang="en-US"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「好きな人が・好きな時に・好きな所で」を合言葉に活動する「ミニオーナー制」を作り無理なく楽しく健康づくり！しかも地域の見守りにもつながっています♪</a:t>
            </a:r>
            <a:endParaRPr lang="en-US" altLang="ja-JP" sz="1200" b="1"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153" name="テキスト ボックス 152">
            <a:extLst>
              <a:ext uri="{FF2B5EF4-FFF2-40B4-BE49-F238E27FC236}">
                <a16:creationId xmlns:a16="http://schemas.microsoft.com/office/drawing/2014/main" id="{E2AD93D3-CDB2-7723-5B08-168844350F3C}"/>
              </a:ext>
            </a:extLst>
          </p:cNvPr>
          <p:cNvSpPr txBox="1"/>
          <p:nvPr/>
        </p:nvSpPr>
        <p:spPr>
          <a:xfrm>
            <a:off x="8603883" y="4462440"/>
            <a:ext cx="1643571" cy="369332"/>
          </a:xfrm>
          <a:prstGeom prst="rect">
            <a:avLst/>
          </a:prstGeom>
          <a:noFill/>
        </p:spPr>
        <p:txBody>
          <a:bodyPr wrap="square">
            <a:sp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根差部花友会</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54" name="テキスト ボックス 153">
            <a:extLst>
              <a:ext uri="{FF2B5EF4-FFF2-40B4-BE49-F238E27FC236}">
                <a16:creationId xmlns:a16="http://schemas.microsoft.com/office/drawing/2014/main" id="{3A4E1F55-6FAC-2CB9-D96D-E3F7131696CB}"/>
              </a:ext>
            </a:extLst>
          </p:cNvPr>
          <p:cNvSpPr txBox="1"/>
          <p:nvPr/>
        </p:nvSpPr>
        <p:spPr>
          <a:xfrm>
            <a:off x="481932" y="4488694"/>
            <a:ext cx="1441895" cy="261610"/>
          </a:xfrm>
          <a:prstGeom prst="rect">
            <a:avLst/>
          </a:prstGeom>
          <a:noFill/>
        </p:spPr>
        <p:txBody>
          <a:bodyPr wrap="square" rtlCol="0">
            <a:spAutoFit/>
          </a:bodyPr>
          <a:lstStyle/>
          <a:p>
            <a:r>
              <a:rPr lang="ja-JP" altLang="en-US" sz="1050" dirty="0">
                <a:latin typeface="UD デジタル 教科書体 NK-B" panose="02020700000000000000" pitchFamily="18" charset="-128"/>
                <a:ea typeface="UD デジタル 教科書体 NK-B" panose="02020700000000000000" pitchFamily="18" charset="-128"/>
              </a:rPr>
              <a:t>ねさぶはなともかい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109021" y="355276"/>
            <a:ext cx="7344170" cy="10183779"/>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58" name="テキスト ボックス 157">
            <a:extLst>
              <a:ext uri="{FF2B5EF4-FFF2-40B4-BE49-F238E27FC236}">
                <a16:creationId xmlns:a16="http://schemas.microsoft.com/office/drawing/2014/main" id="{43C2C738-CF0B-E167-2072-F7D094B12A0A}"/>
              </a:ext>
            </a:extLst>
          </p:cNvPr>
          <p:cNvSpPr txBox="1"/>
          <p:nvPr/>
        </p:nvSpPr>
        <p:spPr>
          <a:xfrm>
            <a:off x="8215562" y="7194129"/>
            <a:ext cx="2293886" cy="646331"/>
          </a:xfrm>
          <a:prstGeom prst="rect">
            <a:avLst/>
          </a:prstGeom>
          <a:noFill/>
        </p:spPr>
        <p:txBody>
          <a:bodyPr wrap="square">
            <a:sp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上田小キラキラロード</a:t>
            </a:r>
            <a:endParaRPr lang="en-US" altLang="ja-JP" dirty="0">
              <a:latin typeface="UD デジタル 教科書体 NK-B" panose="02020700000000000000" pitchFamily="18" charset="-128"/>
              <a:ea typeface="UD デジタル 教科書体 NK-B" panose="02020700000000000000" pitchFamily="18" charset="-128"/>
            </a:endParaRPr>
          </a:p>
          <a:p>
            <a:pPr algn="ctr"/>
            <a:r>
              <a:rPr lang="ja-JP" altLang="en-US" dirty="0">
                <a:latin typeface="UD デジタル 教科書体 NK-B" panose="02020700000000000000" pitchFamily="18" charset="-128"/>
                <a:ea typeface="UD デジタル 教科書体 NK-B" panose="02020700000000000000" pitchFamily="18" charset="-128"/>
              </a:rPr>
              <a:t>でみんなハッピー</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46" name="テキスト ボックス 145">
            <a:extLst>
              <a:ext uri="{FF2B5EF4-FFF2-40B4-BE49-F238E27FC236}">
                <a16:creationId xmlns:a16="http://schemas.microsoft.com/office/drawing/2014/main" id="{57FB3764-A817-C5ED-35EF-8FD8D0C92702}"/>
              </a:ext>
            </a:extLst>
          </p:cNvPr>
          <p:cNvSpPr txBox="1"/>
          <p:nvPr/>
        </p:nvSpPr>
        <p:spPr>
          <a:xfrm>
            <a:off x="8009576" y="2046896"/>
            <a:ext cx="1961598" cy="369332"/>
          </a:xfrm>
          <a:prstGeom prst="rect">
            <a:avLst/>
          </a:prstGeom>
          <a:noFill/>
        </p:spPr>
        <p:txBody>
          <a:bodyPr wrap="square">
            <a:sp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緑好じぃじぃの会</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502151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17356</TotalTime>
  <Words>1049</Words>
  <Application>Microsoft Office PowerPoint</Application>
  <PresentationFormat>ユーザー設定</PresentationFormat>
  <Paragraphs>94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HGS創英角ﾎﾟｯﾌﾟ体</vt:lpstr>
      <vt:lpstr>Meiryo UI</vt:lpstr>
      <vt:lpstr>UD デジタル 教科書体 NK-B</vt:lpstr>
      <vt:lpstr>UD デジタル 教科書体 NK-R</vt:lpstr>
      <vt:lpstr>UD デジタル 教科書体 NP-B</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第１回</dc:title>
  <dc:creator>user</dc:creator>
  <cp:lastModifiedBy>user</cp:lastModifiedBy>
  <cp:revision>780</cp:revision>
  <cp:lastPrinted>2023-05-18T01:41:38Z</cp:lastPrinted>
  <dcterms:created xsi:type="dcterms:W3CDTF">2017-07-28T01:10:53Z</dcterms:created>
  <dcterms:modified xsi:type="dcterms:W3CDTF">2023-05-18T01:55:31Z</dcterms:modified>
</cp:coreProperties>
</file>